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Lst>
  <p:sldIdLst>
    <p:sldId id="256" r:id="rId2"/>
    <p:sldId id="258" r:id="rId3"/>
    <p:sldId id="259" r:id="rId4"/>
    <p:sldId id="257" r:id="rId5"/>
    <p:sldId id="262" r:id="rId6"/>
    <p:sldId id="261" r:id="rId7"/>
    <p:sldId id="260" r:id="rId8"/>
    <p:sldId id="263" r:id="rId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66"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1150047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F5666F8-23E5-4E14-8C09-1A33CE45B919}" type="datetimeFigureOut">
              <a:rPr lang="es-MX" smtClean="0"/>
              <a:t>25/02/2015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411383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smtClean="0"/>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1935001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smtClean="0"/>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smtClean="0"/>
              <a:t>Haga clic para modificar el estilo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587332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059784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3895699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4"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519989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6032636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3778608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655377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3871938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F5666F8-23E5-4E14-8C09-1A33CE45B919}" type="datetimeFigureOut">
              <a:rPr lang="es-MX" smtClean="0"/>
              <a:t>25/02/2015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107618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F5666F8-23E5-4E14-8C09-1A33CE45B919}" type="datetimeFigureOut">
              <a:rPr lang="es-MX" smtClean="0"/>
              <a:t>25/02/2015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366795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7" name="Date Placeholder 2"/>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3"/>
          <p:cNvSpPr>
            <a:spLocks noGrp="1"/>
          </p:cNvSpPr>
          <p:nvPr>
            <p:ph type="ftr" sz="quarter" idx="11"/>
          </p:nvPr>
        </p:nvSpPr>
        <p:spPr/>
        <p:txBody>
          <a:bodyPr/>
          <a:lstStyle/>
          <a:p>
            <a:endParaRPr lang="es-MX"/>
          </a:p>
        </p:txBody>
      </p:sp>
      <p:sp>
        <p:nvSpPr>
          <p:cNvPr id="6" name="Slide Number Placeholder 4"/>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4173650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2"/>
          <p:cNvSpPr>
            <a:spLocks noGrp="1"/>
          </p:cNvSpPr>
          <p:nvPr>
            <p:ph type="ftr" sz="quarter" idx="11"/>
          </p:nvPr>
        </p:nvSpPr>
        <p:spPr/>
        <p:txBody>
          <a:bodyPr/>
          <a:lstStyle/>
          <a:p>
            <a:endParaRPr lang="es-MX"/>
          </a:p>
        </p:txBody>
      </p:sp>
      <p:sp>
        <p:nvSpPr>
          <p:cNvPr id="6" name="Slide Number Placeholder 3"/>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381422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7" name="Date Placeholder 4"/>
          <p:cNvSpPr>
            <a:spLocks noGrp="1"/>
          </p:cNvSpPr>
          <p:nvPr>
            <p:ph type="dt" sz="half" idx="10"/>
          </p:nvPr>
        </p:nvSpPr>
        <p:spPr/>
        <p:txBody>
          <a:bodyPr/>
          <a:lstStyle/>
          <a:p>
            <a:fld id="{AF5666F8-23E5-4E14-8C09-1A33CE45B919}" type="datetimeFigureOut">
              <a:rPr lang="es-MX" smtClean="0"/>
              <a:t>25/02/2015</a:t>
            </a:fld>
            <a:endParaRPr lang="es-MX"/>
          </a:p>
        </p:txBody>
      </p:sp>
      <p:sp>
        <p:nvSpPr>
          <p:cNvPr id="5" name="Footer Placeholder 5"/>
          <p:cNvSpPr>
            <a:spLocks noGrp="1"/>
          </p:cNvSpPr>
          <p:nvPr>
            <p:ph type="ftr" sz="quarter" idx="11"/>
          </p:nvPr>
        </p:nvSpPr>
        <p:spPr/>
        <p:txBody>
          <a:bodyPr/>
          <a:lstStyle/>
          <a:p>
            <a:endParaRPr lang="es-MX"/>
          </a:p>
        </p:txBody>
      </p:sp>
      <p:sp>
        <p:nvSpPr>
          <p:cNvPr id="6" name="Slide Number Placeholder 6"/>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380031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F5666F8-23E5-4E14-8C09-1A33CE45B919}" type="datetimeFigureOut">
              <a:rPr lang="es-MX" smtClean="0"/>
              <a:t>25/02/2015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4F442BF-4328-477F-87C0-1087C6C708E1}" type="slidenum">
              <a:rPr lang="es-MX" smtClean="0"/>
              <a:t>‹Nº›</a:t>
            </a:fld>
            <a:endParaRPr lang="es-MX"/>
          </a:p>
        </p:txBody>
      </p:sp>
    </p:spTree>
    <p:extLst>
      <p:ext uri="{BB962C8B-B14F-4D97-AF65-F5344CB8AC3E}">
        <p14:creationId xmlns:p14="http://schemas.microsoft.com/office/powerpoint/2010/main" val="2165545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F5666F8-23E5-4E14-8C09-1A33CE45B919}" type="datetimeFigureOut">
              <a:rPr lang="es-MX" smtClean="0"/>
              <a:t>25/02/2015</a:t>
            </a:fld>
            <a:endParaRPr lang="es-MX"/>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MX"/>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4F442BF-4328-477F-87C0-1087C6C708E1}" type="slidenum">
              <a:rPr lang="es-MX" smtClean="0"/>
              <a:t>‹Nº›</a:t>
            </a:fld>
            <a:endParaRPr lang="es-MX"/>
          </a:p>
        </p:txBody>
      </p:sp>
    </p:spTree>
    <p:extLst>
      <p:ext uri="{BB962C8B-B14F-4D97-AF65-F5344CB8AC3E}">
        <p14:creationId xmlns:p14="http://schemas.microsoft.com/office/powerpoint/2010/main" val="1850254938"/>
      </p:ext>
    </p:extLst>
  </p:cSld>
  <p:clrMap bg1="dk1" tx1="lt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 id="2147483727" r:id="rId15"/>
    <p:sldLayoutId id="2147483728" r:id="rId16"/>
    <p:sldLayoutId id="214748372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493005" y="2805192"/>
            <a:ext cx="9144000" cy="3673098"/>
          </a:xfrm>
        </p:spPr>
        <p:txBody>
          <a:bodyPr>
            <a:noAutofit/>
          </a:bodyPr>
          <a:lstStyle/>
          <a:p>
            <a:pPr algn="ctr"/>
            <a:r>
              <a:rPr lang="es-MX" sz="3200" b="1" dirty="0" smtClean="0">
                <a:latin typeface="Browallia New" panose="020B0604020202020204" pitchFamily="34" charset="-34"/>
                <a:cs typeface="Browallia New" panose="020B0604020202020204" pitchFamily="34" charset="-34"/>
              </a:rPr>
              <a:t>UNIVERSIDAD AUTÓNOMA DE TLAXCALA</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FACULTAD CIENCIAS DE LA EDUCACIÓN</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LIC. EN CIENCIAS DE LA EDUCACIÓN</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UNIDAD DE APRENDIZAJE: EDUCACIÓN A DISTANCIA</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DOCENTE:  JOSÉ LUIS VILLEGAS VALLE</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ESTUDIANTE: MARÍA FERNANDA GALICIA PÉREZ</a:t>
            </a:r>
            <a:br>
              <a:rPr lang="es-MX" sz="3200" b="1" dirty="0" smtClean="0">
                <a:latin typeface="Browallia New" panose="020B0604020202020204" pitchFamily="34" charset="-34"/>
                <a:cs typeface="Browallia New" panose="020B0604020202020204" pitchFamily="34" charset="-34"/>
              </a:rPr>
            </a:br>
            <a:r>
              <a:rPr lang="es-MX" sz="3200" b="1" dirty="0">
                <a:latin typeface="Browallia New" panose="020B0604020202020204" pitchFamily="34" charset="-34"/>
                <a:cs typeface="Browallia New" panose="020B0604020202020204" pitchFamily="34" charset="-34"/>
              </a:rPr>
              <a:t/>
            </a:r>
            <a:br>
              <a:rPr lang="es-MX" sz="3200" b="1" dirty="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GRUPO_ 300-A</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
            </a:r>
            <a:br>
              <a:rPr lang="es-MX" sz="3200" b="1" dirty="0" smtClean="0">
                <a:latin typeface="Browallia New" panose="020B0604020202020204" pitchFamily="34" charset="-34"/>
                <a:cs typeface="Browallia New" panose="020B0604020202020204" pitchFamily="34" charset="-34"/>
              </a:rPr>
            </a:br>
            <a:r>
              <a:rPr lang="es-MX" sz="3200" b="1" dirty="0" smtClean="0">
                <a:latin typeface="Browallia New" panose="020B0604020202020204" pitchFamily="34" charset="-34"/>
                <a:cs typeface="Browallia New" panose="020B0604020202020204" pitchFamily="34" charset="-34"/>
              </a:rPr>
              <a:t>SIMPOSIO</a:t>
            </a:r>
            <a:endParaRPr lang="es-MX" sz="3200" b="1" dirty="0">
              <a:latin typeface="Browallia New" panose="020B0604020202020204" pitchFamily="34" charset="-34"/>
              <a:cs typeface="Browallia New" panose="020B0604020202020204" pitchFamily="34" charset="-34"/>
            </a:endParaRPr>
          </a:p>
        </p:txBody>
      </p:sp>
      <p:pic>
        <p:nvPicPr>
          <p:cNvPr id="1026" name="Picture 2" descr="http://posgradoeducacionuatx.org/wp-content/uploads/2014/04/uat1.jpg"/>
          <p:cNvPicPr>
            <a:picLocks noChangeAspect="1" noChangeArrowheads="1"/>
          </p:cNvPicPr>
          <p:nvPr/>
        </p:nvPicPr>
        <p:blipFill rotWithShape="1">
          <a:blip r:embed="rId2">
            <a:extLst>
              <a:ext uri="{28A0092B-C50C-407E-A947-70E740481C1C}">
                <a14:useLocalDpi xmlns:a14="http://schemas.microsoft.com/office/drawing/2010/main" val="0"/>
              </a:ext>
            </a:extLst>
          </a:blip>
          <a:srcRect l="8962" t="11111" r="9583" b="7409"/>
          <a:stretch/>
        </p:blipFill>
        <p:spPr bwMode="auto">
          <a:xfrm>
            <a:off x="710340" y="652296"/>
            <a:ext cx="1565330" cy="1703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2572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791410" y="1513669"/>
            <a:ext cx="9437472" cy="4701152"/>
          </a:xfrm>
        </p:spPr>
        <p:txBody>
          <a:bodyPr>
            <a:noAutofit/>
          </a:bodyPr>
          <a:lstStyle/>
          <a:p>
            <a:pPr algn="just">
              <a:buFont typeface="Wingdings" panose="05000000000000000000" pitchFamily="2" charset="2"/>
              <a:buChar char="q"/>
            </a:pPr>
            <a:r>
              <a:rPr lang="es-MX" sz="2400" dirty="0" smtClean="0"/>
              <a:t>Las nuevas tecnologías han llegado a ser  uno de los pilares básicos de la sociedad y tienen como fin mejorar la calidad de vida  de las personas  dentro de un entorno.</a:t>
            </a:r>
          </a:p>
          <a:p>
            <a:pPr marL="0" indent="0" algn="just">
              <a:buNone/>
            </a:pPr>
            <a:endParaRPr lang="es-MX" sz="2400" dirty="0"/>
          </a:p>
          <a:p>
            <a:pPr marL="0" indent="0" algn="just">
              <a:buNone/>
            </a:pPr>
            <a:endParaRPr lang="es-MX" sz="2400" dirty="0" smtClean="0"/>
          </a:p>
          <a:p>
            <a:pPr algn="just">
              <a:buFont typeface="Wingdings" panose="05000000000000000000" pitchFamily="2" charset="2"/>
              <a:buChar char="q"/>
            </a:pPr>
            <a:r>
              <a:rPr lang="es-MX" sz="2400" dirty="0" smtClean="0"/>
              <a:t>El uso de esta en la educación  fomenta el aprendizaje y desarrollo personal. </a:t>
            </a:r>
            <a:r>
              <a:rPr lang="es-MX" sz="2400" dirty="0"/>
              <a:t>C</a:t>
            </a:r>
            <a:r>
              <a:rPr lang="es-MX" sz="2400" dirty="0" smtClean="0"/>
              <a:t>abe mencionar que las tecnologías permiten afrontar los obstáculos que tienen las personas con problemas de comunicación, entendimiento o movilidad, permitiendo crear nuevos espacios de construcción en los conocimientos. </a:t>
            </a:r>
            <a:endParaRPr lang="es-MX" sz="2400" dirty="0"/>
          </a:p>
        </p:txBody>
      </p:sp>
    </p:spTree>
    <p:extLst>
      <p:ext uri="{BB962C8B-B14F-4D97-AF65-F5344CB8AC3E}">
        <p14:creationId xmlns:p14="http://schemas.microsoft.com/office/powerpoint/2010/main" val="4161160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10322" y="859549"/>
            <a:ext cx="9156566" cy="2271109"/>
          </a:xfrm>
        </p:spPr>
        <p:txBody>
          <a:bodyPr>
            <a:normAutofit/>
          </a:bodyPr>
          <a:lstStyle/>
          <a:p>
            <a:pPr algn="just">
              <a:buFont typeface="Wingdings" panose="05000000000000000000" pitchFamily="2" charset="2"/>
              <a:buChar char="v"/>
            </a:pPr>
            <a:r>
              <a:rPr lang="es-MX" sz="2400" dirty="0" smtClean="0">
                <a:latin typeface="Andalus" panose="02020603050405020304" pitchFamily="18" charset="-78"/>
                <a:cs typeface="Andalus" panose="02020603050405020304" pitchFamily="18" charset="-78"/>
              </a:rPr>
              <a:t>A pesar de que la educación presencial ofrece ventajas en el proceso de enseñanza aprendizaje a los alumnos, la educación exige cambios por la creación de nuevos entornos virtuales de aprendizaje mediante las TIC ya que están contribuyendo a definir nuevos roles y funciones entre los implicados en los procesos de E-A.</a:t>
            </a:r>
            <a:endParaRPr lang="es-MX" sz="2400" dirty="0">
              <a:latin typeface="Andalus" panose="02020603050405020304" pitchFamily="18" charset="-78"/>
              <a:cs typeface="Andalus" panose="02020603050405020304" pitchFamily="18" charset="-78"/>
            </a:endParaRPr>
          </a:p>
        </p:txBody>
      </p:sp>
      <p:pic>
        <p:nvPicPr>
          <p:cNvPr id="4" name="Imagen 3"/>
          <p:cNvPicPr>
            <a:picLocks noChangeAspect="1"/>
          </p:cNvPicPr>
          <p:nvPr/>
        </p:nvPicPr>
        <p:blipFill rotWithShape="1">
          <a:blip r:embed="rId2"/>
          <a:srcRect t="21620" b="37526"/>
          <a:stretch/>
        </p:blipFill>
        <p:spPr>
          <a:xfrm>
            <a:off x="3369642" y="3456123"/>
            <a:ext cx="5014943" cy="2185260"/>
          </a:xfrm>
          <a:prstGeom prst="rect">
            <a:avLst/>
          </a:prstGeom>
        </p:spPr>
      </p:pic>
    </p:spTree>
    <p:extLst>
      <p:ext uri="{BB962C8B-B14F-4D97-AF65-F5344CB8AC3E}">
        <p14:creationId xmlns:p14="http://schemas.microsoft.com/office/powerpoint/2010/main" val="2890424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23883" y="1482672"/>
            <a:ext cx="8915400" cy="3777622"/>
          </a:xfrm>
        </p:spPr>
        <p:txBody>
          <a:bodyPr>
            <a:normAutofit/>
          </a:bodyPr>
          <a:lstStyle/>
          <a:p>
            <a:pPr algn="just"/>
            <a:r>
              <a:rPr lang="es-MX" b="1" dirty="0" smtClean="0"/>
              <a:t>La Educación a distancia: </a:t>
            </a:r>
            <a:r>
              <a:rPr lang="es-MX" dirty="0" smtClean="0"/>
              <a:t>Es </a:t>
            </a:r>
            <a:r>
              <a:rPr lang="es-MX" dirty="0"/>
              <a:t>una gran </a:t>
            </a:r>
            <a:r>
              <a:rPr lang="es-MX" dirty="0" smtClean="0"/>
              <a:t>herramienta  </a:t>
            </a:r>
            <a:r>
              <a:rPr lang="es-MX" dirty="0"/>
              <a:t>busca proporcionar una educación a </a:t>
            </a:r>
            <a:r>
              <a:rPr lang="es-MX" dirty="0" smtClean="0"/>
              <a:t>todas las </a:t>
            </a:r>
            <a:r>
              <a:rPr lang="es-MX" dirty="0"/>
              <a:t>personas sin distinción social, no limita la edad, </a:t>
            </a:r>
            <a:r>
              <a:rPr lang="es-MX" dirty="0" smtClean="0"/>
              <a:t>el género </a:t>
            </a:r>
            <a:r>
              <a:rPr lang="es-MX" dirty="0"/>
              <a:t>o la nacionalidad de cada individuo, el </a:t>
            </a:r>
            <a:r>
              <a:rPr lang="es-MX" dirty="0" smtClean="0"/>
              <a:t>propósito de </a:t>
            </a:r>
            <a:r>
              <a:rPr lang="es-MX" dirty="0"/>
              <a:t>esta es educar a distancia, proporcionar </a:t>
            </a:r>
            <a:r>
              <a:rPr lang="es-MX" dirty="0" smtClean="0"/>
              <a:t>una educación útil </a:t>
            </a:r>
            <a:r>
              <a:rPr lang="es-MX" dirty="0"/>
              <a:t>y reconocida a nivel </a:t>
            </a:r>
            <a:r>
              <a:rPr lang="es-MX" dirty="0" smtClean="0"/>
              <a:t>internacional.</a:t>
            </a:r>
          </a:p>
          <a:p>
            <a:pPr algn="just"/>
            <a:endParaRPr lang="es-MX" dirty="0" smtClean="0"/>
          </a:p>
          <a:p>
            <a:pPr algn="just"/>
            <a:r>
              <a:rPr lang="es-MX" dirty="0" smtClean="0"/>
              <a:t>Surge  embace a adquirir conocimientos de las personas que no pueden tener una educación presencial o no tienen la capacidad de tener la educación en el lugar de donde residen.</a:t>
            </a:r>
            <a:endParaRPr lang="es-MX" dirty="0"/>
          </a:p>
        </p:txBody>
      </p:sp>
    </p:spTree>
    <p:extLst>
      <p:ext uri="{BB962C8B-B14F-4D97-AF65-F5344CB8AC3E}">
        <p14:creationId xmlns:p14="http://schemas.microsoft.com/office/powerpoint/2010/main" val="3258865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lstStyle/>
          <a:p>
            <a:pPr algn="just"/>
            <a:r>
              <a:rPr lang="es-MX" dirty="0"/>
              <a:t>La Universidad Mexicana de Educación a </a:t>
            </a:r>
            <a:r>
              <a:rPr lang="es-MX" dirty="0" smtClean="0"/>
              <a:t>Distancia fue </a:t>
            </a:r>
            <a:r>
              <a:rPr lang="es-MX" dirty="0"/>
              <a:t>fundada en el año de 1993, </a:t>
            </a:r>
            <a:r>
              <a:rPr lang="es-MX" dirty="0" smtClean="0"/>
              <a:t>fue la primera  </a:t>
            </a:r>
            <a:r>
              <a:rPr lang="es-MX" dirty="0"/>
              <a:t>institución educativa de México </a:t>
            </a:r>
            <a:r>
              <a:rPr lang="es-MX" dirty="0" smtClean="0"/>
              <a:t>ofreciendo  </a:t>
            </a:r>
            <a:r>
              <a:rPr lang="es-MX" dirty="0"/>
              <a:t>licenciaturas en educación abierta a distancia a este </a:t>
            </a:r>
            <a:r>
              <a:rPr lang="es-MX" dirty="0" smtClean="0"/>
              <a:t>nivel, </a:t>
            </a:r>
            <a:r>
              <a:rPr lang="es-MX" dirty="0"/>
              <a:t>el estudiante con el apoyo de la </a:t>
            </a:r>
            <a:r>
              <a:rPr lang="es-MX" dirty="0" smtClean="0"/>
              <a:t>institución y tutor, </a:t>
            </a:r>
            <a:r>
              <a:rPr lang="es-MX" dirty="0"/>
              <a:t>construye su propio aprendizaje, desarrollando aptitudes autodidactas, los programas </a:t>
            </a:r>
            <a:r>
              <a:rPr lang="es-MX" dirty="0" smtClean="0"/>
              <a:t>académicos  </a:t>
            </a:r>
            <a:r>
              <a:rPr lang="es-MX" dirty="0"/>
              <a:t>cuentan con reconocimiento de validez oficial de estudios de las autoridades </a:t>
            </a:r>
            <a:r>
              <a:rPr lang="es-MX" dirty="0" smtClean="0"/>
              <a:t>educativas.</a:t>
            </a:r>
            <a:endParaRPr lang="es-MX" dirty="0"/>
          </a:p>
          <a:p>
            <a:pPr algn="just"/>
            <a:endParaRPr lang="es-MX" dirty="0"/>
          </a:p>
        </p:txBody>
      </p:sp>
    </p:spTree>
    <p:extLst>
      <p:ext uri="{BB962C8B-B14F-4D97-AF65-F5344CB8AC3E}">
        <p14:creationId xmlns:p14="http://schemas.microsoft.com/office/powerpoint/2010/main" val="25058847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8138" y="654196"/>
            <a:ext cx="9404723" cy="1066116"/>
          </a:xfrm>
        </p:spPr>
        <p:txBody>
          <a:bodyPr/>
          <a:lstStyle/>
          <a:p>
            <a:pPr algn="ctr"/>
            <a:r>
              <a:rPr lang="es-MX" sz="48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rPr>
              <a:t>EAD</a:t>
            </a:r>
            <a:endParaRPr lang="es-MX" sz="4800"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
        <p:nvSpPr>
          <p:cNvPr id="3" name="Marcador de contenido 2"/>
          <p:cNvSpPr>
            <a:spLocks noGrp="1"/>
          </p:cNvSpPr>
          <p:nvPr>
            <p:ph idx="1"/>
          </p:nvPr>
        </p:nvSpPr>
        <p:spPr/>
        <p:txBody>
          <a:bodyPr>
            <a:normAutofit lnSpcReduction="10000"/>
          </a:bodyPr>
          <a:lstStyle/>
          <a:p>
            <a:pPr algn="just"/>
            <a:r>
              <a:rPr lang="es-MX" dirty="0"/>
              <a:t>M</a:t>
            </a:r>
            <a:r>
              <a:rPr lang="es-MX" dirty="0" smtClean="0"/>
              <a:t>odalidad </a:t>
            </a:r>
            <a:r>
              <a:rPr lang="es-MX" dirty="0"/>
              <a:t>que permite el acto educativo mediante diferentes métodos, técnicas, estrategias y </a:t>
            </a:r>
            <a:r>
              <a:rPr lang="es-MX" dirty="0" smtClean="0"/>
              <a:t>medios para </a:t>
            </a:r>
            <a:r>
              <a:rPr lang="es-MX" dirty="0"/>
              <a:t>cualquier nivel de estudios, pero lo más usual es que se </a:t>
            </a:r>
            <a:r>
              <a:rPr lang="es-MX" dirty="0" smtClean="0"/>
              <a:t>imparte </a:t>
            </a:r>
            <a:r>
              <a:rPr lang="es-MX" dirty="0"/>
              <a:t>para estudios universitarios</a:t>
            </a:r>
            <a:r>
              <a:rPr lang="es-MX" dirty="0" smtClean="0"/>
              <a:t>.</a:t>
            </a:r>
          </a:p>
          <a:p>
            <a:pPr algn="just"/>
            <a:r>
              <a:rPr lang="es-MX" dirty="0"/>
              <a:t>Las </a:t>
            </a:r>
            <a:r>
              <a:rPr lang="es-MX" dirty="0" smtClean="0"/>
              <a:t>ventajas, </a:t>
            </a:r>
            <a:r>
              <a:rPr lang="es-MX" dirty="0"/>
              <a:t>es la de poder acceder a este tipo de educación independientemente de dónde residan, eliminando así las </a:t>
            </a:r>
            <a:r>
              <a:rPr lang="es-MX" dirty="0" smtClean="0"/>
              <a:t>dificultades  </a:t>
            </a:r>
            <a:r>
              <a:rPr lang="es-MX" dirty="0"/>
              <a:t>reales que representan las distancias geográficas. Además, respeta la organización del tiempo, respetando la vida familiar y las obligaciones laborales</a:t>
            </a:r>
            <a:r>
              <a:rPr lang="es-MX" dirty="0" smtClean="0"/>
              <a:t>.</a:t>
            </a:r>
          </a:p>
          <a:p>
            <a:pPr algn="just"/>
            <a:r>
              <a:rPr lang="es-MX" dirty="0" smtClean="0"/>
              <a:t>El estudiante  </a:t>
            </a:r>
            <a:r>
              <a:rPr lang="es-MX" dirty="0"/>
              <a:t>organiza su período de estudio por sí mismo, lo cual requiere cierto grado de autodisciplina. Esta flexibilidad de horarios a veces es vulnerada por ciertos cursos que exigen participaciones online en horarios y/o espacios específicos.</a:t>
            </a:r>
          </a:p>
        </p:txBody>
      </p:sp>
    </p:spTree>
    <p:extLst>
      <p:ext uri="{BB962C8B-B14F-4D97-AF65-F5344CB8AC3E}">
        <p14:creationId xmlns:p14="http://schemas.microsoft.com/office/powerpoint/2010/main" val="16222376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MX" dirty="0" smtClean="0"/>
              <a:t>Experiencias:</a:t>
            </a:r>
            <a:endParaRPr lang="es-MX" dirty="0"/>
          </a:p>
        </p:txBody>
      </p:sp>
      <p:sp>
        <p:nvSpPr>
          <p:cNvPr id="5" name="Marcador de contenido 4"/>
          <p:cNvSpPr>
            <a:spLocks noGrp="1"/>
          </p:cNvSpPr>
          <p:nvPr>
            <p:ph idx="1"/>
          </p:nvPr>
        </p:nvSpPr>
        <p:spPr/>
        <p:txBody>
          <a:bodyPr/>
          <a:lstStyle/>
          <a:p>
            <a:pPr marL="0" indent="0">
              <a:buNone/>
            </a:pPr>
            <a:r>
              <a:rPr lang="es-MX" dirty="0" smtClean="0"/>
              <a:t>Actividades:</a:t>
            </a:r>
          </a:p>
          <a:p>
            <a:pPr>
              <a:buFont typeface="Wingdings" panose="05000000000000000000" pitchFamily="2" charset="2"/>
              <a:buChar char="q"/>
            </a:pPr>
            <a:r>
              <a:rPr lang="es-MX" dirty="0" err="1" smtClean="0"/>
              <a:t>Podcast</a:t>
            </a:r>
            <a:r>
              <a:rPr lang="es-MX" dirty="0" smtClean="0"/>
              <a:t> educativo</a:t>
            </a:r>
          </a:p>
          <a:p>
            <a:pPr>
              <a:buFont typeface="Wingdings" panose="05000000000000000000" pitchFamily="2" charset="2"/>
              <a:buChar char="q"/>
            </a:pPr>
            <a:r>
              <a:rPr lang="es-MX" dirty="0" smtClean="0"/>
              <a:t>Fotonovela</a:t>
            </a:r>
          </a:p>
          <a:p>
            <a:pPr>
              <a:buFont typeface="Wingdings" panose="05000000000000000000" pitchFamily="2" charset="2"/>
              <a:buChar char="q"/>
            </a:pPr>
            <a:r>
              <a:rPr lang="es-MX" dirty="0" smtClean="0"/>
              <a:t>Revista</a:t>
            </a:r>
          </a:p>
          <a:p>
            <a:pPr>
              <a:buFont typeface="Wingdings" panose="05000000000000000000" pitchFamily="2" charset="2"/>
              <a:buChar char="q"/>
            </a:pPr>
            <a:r>
              <a:rPr lang="es-MX" dirty="0" smtClean="0"/>
              <a:t>Pecha </a:t>
            </a:r>
            <a:r>
              <a:rPr lang="es-MX" dirty="0" err="1" smtClean="0"/>
              <a:t>kucha</a:t>
            </a:r>
            <a:endParaRPr lang="es-MX" dirty="0" smtClean="0"/>
          </a:p>
          <a:p>
            <a:pPr marL="0" indent="0" algn="just">
              <a:buNone/>
            </a:pPr>
            <a:r>
              <a:rPr lang="es-MX" dirty="0"/>
              <a:t> E</a:t>
            </a:r>
            <a:r>
              <a:rPr lang="es-MX" dirty="0" smtClean="0"/>
              <a:t>stas actividades fueron de gran interés ya que pude tener mas conocimiento sobre nuevas estrategias de aprendizaje, también la integración de equipo con mis compañeros fue un gran reto ya que todos tenemos diferentes ideas pero pudimos enriquecernos con las habilidades, conocimientos, actitudes y técnicas que cada uno aportaba.</a:t>
            </a:r>
            <a:endParaRPr lang="es-MX" dirty="0"/>
          </a:p>
        </p:txBody>
      </p:sp>
    </p:spTree>
    <p:extLst>
      <p:ext uri="{BB962C8B-B14F-4D97-AF65-F5344CB8AC3E}">
        <p14:creationId xmlns:p14="http://schemas.microsoft.com/office/powerpoint/2010/main" val="42884698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242796" y="1696457"/>
            <a:ext cx="8946541" cy="4195481"/>
          </a:xfrm>
        </p:spPr>
        <p:txBody>
          <a:bodyPr>
            <a:normAutofit/>
          </a:bodyPr>
          <a:lstStyle/>
          <a:p>
            <a:pPr algn="just"/>
            <a:r>
              <a:rPr lang="es-MX" sz="2400" dirty="0"/>
              <a:t>En conclusión </a:t>
            </a:r>
            <a:r>
              <a:rPr lang="es-MX" sz="2400" dirty="0" smtClean="0"/>
              <a:t>la EAD </a:t>
            </a:r>
            <a:r>
              <a:rPr lang="es-MX" sz="2400" dirty="0"/>
              <a:t>es un sistema de enseñanza-aprendizaje </a:t>
            </a:r>
            <a:r>
              <a:rPr lang="es-MX" sz="2400" dirty="0" smtClean="0"/>
              <a:t>requiere </a:t>
            </a:r>
            <a:r>
              <a:rPr lang="es-MX" sz="2400" dirty="0"/>
              <a:t>desarrollar estructuras educativas y establecer métodos que permitan el estudio y el </a:t>
            </a:r>
            <a:r>
              <a:rPr lang="es-MX" sz="2400" dirty="0" smtClean="0"/>
              <a:t>diálogo ya que  </a:t>
            </a:r>
            <a:r>
              <a:rPr lang="es-MX" sz="2400" dirty="0"/>
              <a:t>pueden estar basados en el uso </a:t>
            </a:r>
            <a:r>
              <a:rPr lang="es-MX" sz="2400" dirty="0" smtClean="0"/>
              <a:t>de las TIC </a:t>
            </a:r>
            <a:r>
              <a:rPr lang="es-MX" sz="2400" dirty="0"/>
              <a:t>que </a:t>
            </a:r>
            <a:r>
              <a:rPr lang="es-MX" sz="2400" dirty="0" smtClean="0"/>
              <a:t>garanticen </a:t>
            </a:r>
            <a:r>
              <a:rPr lang="es-MX" sz="2400" dirty="0"/>
              <a:t>un desarrollo humano, más equilibrado, autónomo y </a:t>
            </a:r>
            <a:r>
              <a:rPr lang="es-MX" sz="2400" dirty="0" smtClean="0"/>
              <a:t>participativo, también representa </a:t>
            </a:r>
            <a:r>
              <a:rPr lang="es-MX" sz="2400" dirty="0"/>
              <a:t>una de las principales “armas” para </a:t>
            </a:r>
            <a:r>
              <a:rPr lang="es-MX" sz="2400" dirty="0" smtClean="0"/>
              <a:t>la educación</a:t>
            </a:r>
            <a:r>
              <a:rPr lang="es-MX" sz="2400" dirty="0"/>
              <a:t> </a:t>
            </a:r>
            <a:r>
              <a:rPr lang="es-MX" sz="2400" dirty="0" smtClean="0"/>
              <a:t>que  pueda agilizar </a:t>
            </a:r>
            <a:r>
              <a:rPr lang="es-MX" sz="2400" dirty="0"/>
              <a:t>el proceso educativo de acuerdo al contexto </a:t>
            </a:r>
            <a:r>
              <a:rPr lang="es-MX" sz="2400" dirty="0" smtClean="0"/>
              <a:t>histórico-social en el que estamos viviendo. </a:t>
            </a:r>
            <a:endParaRPr lang="es-MX" sz="2400" dirty="0"/>
          </a:p>
        </p:txBody>
      </p:sp>
    </p:spTree>
    <p:extLst>
      <p:ext uri="{BB962C8B-B14F-4D97-AF65-F5344CB8AC3E}">
        <p14:creationId xmlns:p14="http://schemas.microsoft.com/office/powerpoint/2010/main" val="245554727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94</TotalTime>
  <Words>550</Words>
  <Application>Microsoft Office PowerPoint</Application>
  <PresentationFormat>Panorámica</PresentationFormat>
  <Paragraphs>22</Paragraphs>
  <Slides>8</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8</vt:i4>
      </vt:variant>
    </vt:vector>
  </HeadingPairs>
  <TitlesOfParts>
    <vt:vector size="15" baseType="lpstr">
      <vt:lpstr>Andalus</vt:lpstr>
      <vt:lpstr>Arial</vt:lpstr>
      <vt:lpstr>Browallia New</vt:lpstr>
      <vt:lpstr>Century Gothic</vt:lpstr>
      <vt:lpstr>Wingdings</vt:lpstr>
      <vt:lpstr>Wingdings 3</vt:lpstr>
      <vt:lpstr>Ion</vt:lpstr>
      <vt:lpstr>UNIVERSIDAD AUTÓNOMA DE TLAXCALA FACULTAD CIENCIAS DE LA EDUCACIÓN LIC. EN CIENCIAS DE LA EDUCACIÓN  UNIDAD DE APRENDIZAJE: EDUCACIÓN A DISTANCIA  DOCENTE:  JOSÉ LUIS VILLEGAS VALLE ESTUDIANTE: MARÍA FERNANDA GALICIA PÉREZ  GRUPO_ 300-A  SIMPOSIO</vt:lpstr>
      <vt:lpstr>Presentación de PowerPoint</vt:lpstr>
      <vt:lpstr>Presentación de PowerPoint</vt:lpstr>
      <vt:lpstr>Presentación de PowerPoint</vt:lpstr>
      <vt:lpstr>Presentación de PowerPoint</vt:lpstr>
      <vt:lpstr>EAD</vt:lpstr>
      <vt:lpstr>Experiencias:</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AUTÓNOMA DE TLAXCALA FACULTAD CIENCIAS DE LA EDUCACIÓN LIC. EN CIENCIAS DE LA EDUCACIÓN  UNIDAD DE APRENDIZAJE: EDUCACIÓN A DISTANCIA  DOCENTE:  JOSÉ LUIS VILLEGAS VALLE  ESTUDIANTES: MARÍA FERNANDA GALICIA PÉREZ  SIMPOSIO</dc:title>
  <dc:creator>CIIE15</dc:creator>
  <cp:lastModifiedBy>CIIE15</cp:lastModifiedBy>
  <cp:revision>11</cp:revision>
  <dcterms:created xsi:type="dcterms:W3CDTF">2015-02-25T22:10:38Z</dcterms:created>
  <dcterms:modified xsi:type="dcterms:W3CDTF">2015-02-25T23:45:14Z</dcterms:modified>
</cp:coreProperties>
</file>