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91" r:id="rId2"/>
    <p:sldId id="256" r:id="rId3"/>
    <p:sldId id="257" r:id="rId4"/>
    <p:sldId id="258" r:id="rId5"/>
    <p:sldId id="260" r:id="rId6"/>
    <p:sldId id="259" r:id="rId7"/>
    <p:sldId id="276" r:id="rId8"/>
    <p:sldId id="277" r:id="rId9"/>
    <p:sldId id="278" r:id="rId10"/>
    <p:sldId id="279" r:id="rId11"/>
    <p:sldId id="280" r:id="rId12"/>
    <p:sldId id="286" r:id="rId13"/>
    <p:sldId id="287" r:id="rId14"/>
    <p:sldId id="288" r:id="rId15"/>
    <p:sldId id="289" r:id="rId16"/>
    <p:sldId id="290" r:id="rId17"/>
    <p:sldId id="281" r:id="rId18"/>
    <p:sldId id="282" r:id="rId19"/>
    <p:sldId id="283" r:id="rId20"/>
    <p:sldId id="284" r:id="rId21"/>
    <p:sldId id="285" r:id="rId2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726" y="78"/>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AB48EED4-E71B-4DB5-A9BD-CE785E116A47}" type="datetimeFigureOut">
              <a:rPr lang="es-MX" smtClean="0"/>
              <a:t>24/02/2015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59B8F46-6CD4-4222-8E4E-D715148E62C2}"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B48EED4-E71B-4DB5-A9BD-CE785E116A47}" type="datetimeFigureOut">
              <a:rPr lang="es-MX" smtClean="0"/>
              <a:t>24/02/2015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59B8F46-6CD4-4222-8E4E-D715148E62C2}"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B48EED4-E71B-4DB5-A9BD-CE785E116A47}" type="datetimeFigureOut">
              <a:rPr lang="es-MX" smtClean="0"/>
              <a:t>24/02/2015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59B8F46-6CD4-4222-8E4E-D715148E62C2}"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AB48EED4-E71B-4DB5-A9BD-CE785E116A47}" type="datetimeFigureOut">
              <a:rPr lang="es-MX" smtClean="0"/>
              <a:t>24/02/2015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59B8F46-6CD4-4222-8E4E-D715148E62C2}"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4" name="Date Placeholder 3"/>
          <p:cNvSpPr>
            <a:spLocks noGrp="1"/>
          </p:cNvSpPr>
          <p:nvPr>
            <p:ph type="dt" sz="half" idx="10"/>
          </p:nvPr>
        </p:nvSpPr>
        <p:spPr/>
        <p:txBody>
          <a:bodyPr/>
          <a:lstStyle/>
          <a:p>
            <a:fld id="{AB48EED4-E71B-4DB5-A9BD-CE785E116A47}" type="datetimeFigureOut">
              <a:rPr lang="es-MX" smtClean="0"/>
              <a:t>24/02/2015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959B8F46-6CD4-4222-8E4E-D715148E62C2}"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B48EED4-E71B-4DB5-A9BD-CE785E116A47}" type="datetimeFigureOut">
              <a:rPr lang="es-MX" smtClean="0"/>
              <a:t>24/02/2015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59B8F46-6CD4-4222-8E4E-D715148E62C2}" type="slidenum">
              <a:rPr lang="es-MX" smtClean="0"/>
              <a:t>‹Nº›</a:t>
            </a:fld>
            <a:endParaRPr lang="es-MX"/>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s-ES" smtClean="0"/>
              <a:t>Haga clic para modificar el estilo de texto del patrón</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AB48EED4-E71B-4DB5-A9BD-CE785E116A47}" type="datetimeFigureOut">
              <a:rPr lang="es-MX" smtClean="0"/>
              <a:t>24/02/2015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959B8F46-6CD4-4222-8E4E-D715148E62C2}"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AB48EED4-E71B-4DB5-A9BD-CE785E116A47}" type="datetimeFigureOut">
              <a:rPr lang="es-MX" smtClean="0"/>
              <a:t>24/02/2015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959B8F46-6CD4-4222-8E4E-D715148E62C2}"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48EED4-E71B-4DB5-A9BD-CE785E116A47}" type="datetimeFigureOut">
              <a:rPr lang="es-MX" smtClean="0"/>
              <a:t>24/02/2015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959B8F46-6CD4-4222-8E4E-D715148E62C2}"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s-ES" smtClean="0"/>
              <a:t>Haga clic para modificar el estilo de título del patrón</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s-ES" smtClean="0"/>
              <a:t>Haga clic para modificar el estilo de texto del patrón</a:t>
            </a:r>
          </a:p>
        </p:txBody>
      </p:sp>
      <p:sp>
        <p:nvSpPr>
          <p:cNvPr id="5" name="Date Placeholder 4"/>
          <p:cNvSpPr>
            <a:spLocks noGrp="1"/>
          </p:cNvSpPr>
          <p:nvPr>
            <p:ph type="dt" sz="half" idx="10"/>
          </p:nvPr>
        </p:nvSpPr>
        <p:spPr/>
        <p:txBody>
          <a:bodyPr/>
          <a:lstStyle/>
          <a:p>
            <a:fld id="{AB48EED4-E71B-4DB5-A9BD-CE785E116A47}" type="datetimeFigureOut">
              <a:rPr lang="es-MX" smtClean="0"/>
              <a:t>24/02/2015</a:t>
            </a:fld>
            <a:endParaRPr lang="es-MX"/>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s-MX"/>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959B8F46-6CD4-4222-8E4E-D715148E62C2}"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s-ES" smtClean="0"/>
              <a:t>Haga clic en el icono para agregar una imagen</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AB48EED4-E71B-4DB5-A9BD-CE785E116A47}" type="datetimeFigureOut">
              <a:rPr lang="es-MX" smtClean="0"/>
              <a:t>24/02/2015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959B8F46-6CD4-4222-8E4E-D715148E62C2}"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AB48EED4-E71B-4DB5-A9BD-CE785E116A47}" type="datetimeFigureOut">
              <a:rPr lang="es-MX" smtClean="0"/>
              <a:t>24/02/2015</a:t>
            </a:fld>
            <a:endParaRPr lang="es-MX"/>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s-MX"/>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959B8F46-6CD4-4222-8E4E-D715148E62C2}"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22960" y="365760"/>
            <a:ext cx="7637472" cy="4719424"/>
          </a:xfrm>
        </p:spPr>
        <p:txBody>
          <a:bodyPr/>
          <a:lstStyle/>
          <a:p>
            <a:pPr algn="ctr"/>
            <a:r>
              <a:rPr lang="es-MX" dirty="0" smtClean="0"/>
              <a:t>UNIVERSIDAD AUTÓNOMA DE TLAXCALA</a:t>
            </a:r>
            <a:br>
              <a:rPr lang="es-MX" dirty="0" smtClean="0"/>
            </a:br>
            <a:r>
              <a:rPr lang="es-MX" dirty="0" smtClean="0"/>
              <a:t>FACULTAD DE CIENCIAS DE LA EDUCACIÓN</a:t>
            </a:r>
            <a:br>
              <a:rPr lang="es-MX" dirty="0" smtClean="0"/>
            </a:br>
            <a:r>
              <a:rPr lang="es-MX" dirty="0" smtClean="0"/>
              <a:t>LIC. EN CIENCIAS DE LA EDUCACIÓN</a:t>
            </a:r>
            <a:r>
              <a:rPr lang="es-MX" dirty="0"/>
              <a:t/>
            </a:r>
            <a:br>
              <a:rPr lang="es-MX" dirty="0"/>
            </a:br>
            <a:r>
              <a:rPr lang="es-MX" b="1" cap="none" smtClean="0">
                <a:ln w="22225">
                  <a:solidFill>
                    <a:schemeClr val="accent2"/>
                  </a:solidFill>
                  <a:prstDash val="solid"/>
                </a:ln>
                <a:solidFill>
                  <a:schemeClr val="accent2">
                    <a:lumMod val="40000"/>
                    <a:lumOff val="60000"/>
                  </a:schemeClr>
                </a:solidFill>
              </a:rPr>
              <a:t/>
            </a:r>
            <a:br>
              <a:rPr lang="es-MX" b="1" cap="none" smtClean="0">
                <a:ln w="22225">
                  <a:solidFill>
                    <a:schemeClr val="accent2"/>
                  </a:solidFill>
                  <a:prstDash val="solid"/>
                </a:ln>
                <a:solidFill>
                  <a:schemeClr val="accent2">
                    <a:lumMod val="40000"/>
                    <a:lumOff val="60000"/>
                  </a:schemeClr>
                </a:solidFill>
              </a:rPr>
            </a:br>
            <a:r>
              <a:rPr lang="es-MX" b="1" cap="none" smtClean="0">
                <a:ln w="22225">
                  <a:solidFill>
                    <a:schemeClr val="accent2"/>
                  </a:solidFill>
                  <a:prstDash val="solid"/>
                </a:ln>
                <a:solidFill>
                  <a:schemeClr val="accent2">
                    <a:lumMod val="40000"/>
                    <a:lumOff val="60000"/>
                  </a:schemeClr>
                </a:solidFill>
              </a:rPr>
              <a:t>“</a:t>
            </a:r>
            <a:r>
              <a:rPr lang="es-MX" b="1" cap="none" smtClean="0">
                <a:ln w="22225">
                  <a:solidFill>
                    <a:schemeClr val="accent2"/>
                  </a:solidFill>
                  <a:prstDash val="solid"/>
                </a:ln>
                <a:solidFill>
                  <a:schemeClr val="accent2">
                    <a:lumMod val="50000"/>
                  </a:schemeClr>
                </a:solidFill>
              </a:rPr>
              <a:t>PECHA KUCHA”</a:t>
            </a:r>
            <a:r>
              <a:rPr lang="es-MX" b="1" cap="none" dirty="0" smtClean="0">
                <a:ln w="22225">
                  <a:solidFill>
                    <a:schemeClr val="accent2"/>
                  </a:solidFill>
                  <a:prstDash val="solid"/>
                </a:ln>
                <a:solidFill>
                  <a:schemeClr val="accent2">
                    <a:lumMod val="40000"/>
                    <a:lumOff val="60000"/>
                  </a:schemeClr>
                </a:solidFill>
              </a:rPr>
              <a:t/>
            </a:r>
            <a:br>
              <a:rPr lang="es-MX" b="1" cap="none" dirty="0" smtClean="0">
                <a:ln w="22225">
                  <a:solidFill>
                    <a:schemeClr val="accent2"/>
                  </a:solidFill>
                  <a:prstDash val="solid"/>
                </a:ln>
                <a:solidFill>
                  <a:schemeClr val="accent2">
                    <a:lumMod val="40000"/>
                    <a:lumOff val="60000"/>
                  </a:schemeClr>
                </a:solidFill>
              </a:rPr>
            </a:br>
            <a:r>
              <a:rPr lang="es-MX" b="1" cap="none" dirty="0">
                <a:ln w="22225">
                  <a:solidFill>
                    <a:schemeClr val="accent2"/>
                  </a:solidFill>
                  <a:prstDash val="solid"/>
                </a:ln>
                <a:solidFill>
                  <a:schemeClr val="accent2">
                    <a:lumMod val="40000"/>
                    <a:lumOff val="60000"/>
                  </a:schemeClr>
                </a:solidFill>
              </a:rPr>
              <a:t/>
            </a:r>
            <a:br>
              <a:rPr lang="es-MX" b="1" cap="none" dirty="0">
                <a:ln w="22225">
                  <a:solidFill>
                    <a:schemeClr val="accent2"/>
                  </a:solidFill>
                  <a:prstDash val="solid"/>
                </a:ln>
                <a:solidFill>
                  <a:schemeClr val="accent2">
                    <a:lumMod val="40000"/>
                    <a:lumOff val="60000"/>
                  </a:schemeClr>
                </a:solidFill>
              </a:rPr>
            </a:br>
            <a:r>
              <a:rPr lang="es-MX" b="1" cap="none" dirty="0" smtClean="0">
                <a:ln w="22225">
                  <a:solidFill>
                    <a:schemeClr val="accent2"/>
                  </a:solidFill>
                  <a:prstDash val="solid"/>
                </a:ln>
                <a:solidFill>
                  <a:schemeClr val="accent2">
                    <a:lumMod val="40000"/>
                    <a:lumOff val="60000"/>
                  </a:schemeClr>
                </a:solidFill>
              </a:rPr>
              <a:t>NOHEMÍ DANIELA ANGUIANO SÁNCHEZ</a:t>
            </a:r>
            <a:br>
              <a:rPr lang="es-MX" b="1" cap="none" dirty="0" smtClean="0">
                <a:ln w="22225">
                  <a:solidFill>
                    <a:schemeClr val="accent2"/>
                  </a:solidFill>
                  <a:prstDash val="solid"/>
                </a:ln>
                <a:solidFill>
                  <a:schemeClr val="accent2">
                    <a:lumMod val="40000"/>
                    <a:lumOff val="60000"/>
                  </a:schemeClr>
                </a:solidFill>
              </a:rPr>
            </a:br>
            <a:r>
              <a:rPr lang="es-MX" b="1" cap="none" dirty="0" smtClean="0">
                <a:ln w="22225">
                  <a:solidFill>
                    <a:schemeClr val="accent2"/>
                  </a:solidFill>
                  <a:prstDash val="solid"/>
                </a:ln>
                <a:solidFill>
                  <a:schemeClr val="accent2">
                    <a:lumMod val="40000"/>
                    <a:lumOff val="60000"/>
                  </a:schemeClr>
                </a:solidFill>
              </a:rPr>
              <a:t>MARIO FERNANDO BRIONES LIMA</a:t>
            </a:r>
            <a:br>
              <a:rPr lang="es-MX" b="1" cap="none" dirty="0" smtClean="0">
                <a:ln w="22225">
                  <a:solidFill>
                    <a:schemeClr val="accent2"/>
                  </a:solidFill>
                  <a:prstDash val="solid"/>
                </a:ln>
                <a:solidFill>
                  <a:schemeClr val="accent2">
                    <a:lumMod val="40000"/>
                    <a:lumOff val="60000"/>
                  </a:schemeClr>
                </a:solidFill>
              </a:rPr>
            </a:br>
            <a:r>
              <a:rPr lang="es-MX" b="1" cap="none" dirty="0" smtClean="0">
                <a:ln w="22225">
                  <a:solidFill>
                    <a:schemeClr val="accent2"/>
                  </a:solidFill>
                  <a:prstDash val="solid"/>
                </a:ln>
                <a:solidFill>
                  <a:schemeClr val="accent2">
                    <a:lumMod val="40000"/>
                    <a:lumOff val="60000"/>
                  </a:schemeClr>
                </a:solidFill>
              </a:rPr>
              <a:t>KENIA GARCÍA GALINDO</a:t>
            </a:r>
            <a:br>
              <a:rPr lang="es-MX" b="1" cap="none" dirty="0" smtClean="0">
                <a:ln w="22225">
                  <a:solidFill>
                    <a:schemeClr val="accent2"/>
                  </a:solidFill>
                  <a:prstDash val="solid"/>
                </a:ln>
                <a:solidFill>
                  <a:schemeClr val="accent2">
                    <a:lumMod val="40000"/>
                    <a:lumOff val="60000"/>
                  </a:schemeClr>
                </a:solidFill>
              </a:rPr>
            </a:br>
            <a:r>
              <a:rPr lang="es-MX" b="1" cap="none" dirty="0" smtClean="0">
                <a:ln w="22225">
                  <a:solidFill>
                    <a:schemeClr val="accent2"/>
                  </a:solidFill>
                  <a:prstDash val="solid"/>
                </a:ln>
                <a:solidFill>
                  <a:schemeClr val="accent2">
                    <a:lumMod val="40000"/>
                    <a:lumOff val="60000"/>
                  </a:schemeClr>
                </a:solidFill>
              </a:rPr>
              <a:t>YESICA MUÑOZ MENESES</a:t>
            </a:r>
            <a:endParaRPr lang="es-MX" b="1" cap="none"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814842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Nahomi\Desktop\20150224_10023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962980" y="962980"/>
            <a:ext cx="6858000" cy="493204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Nahomi\Desktop\20150224_0910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2040" y="-27531"/>
            <a:ext cx="4215602" cy="6885531"/>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251520" y="5301208"/>
            <a:ext cx="3576172" cy="923330"/>
          </a:xfrm>
          <a:prstGeom prst="rect">
            <a:avLst/>
          </a:prstGeom>
          <a:noFill/>
        </p:spPr>
        <p:txBody>
          <a:bodyPr wrap="none" lIns="91440" tIns="45720" rIns="91440" bIns="45720">
            <a:spAutoFit/>
          </a:bodyPr>
          <a:lstStyle/>
          <a:p>
            <a:pPr algn="ctr"/>
            <a:r>
              <a:rPr lang="es-ES" sz="5400" b="1" u="sng" dirty="0" smtClean="0">
                <a:ln w="10541" cmpd="sng">
                  <a:solidFill>
                    <a:schemeClr val="accent1">
                      <a:shade val="88000"/>
                      <a:satMod val="110000"/>
                    </a:schemeClr>
                  </a:solidFill>
                  <a:prstDash val="solid"/>
                </a:ln>
                <a:solidFill>
                  <a:srgbClr val="00B0F0"/>
                </a:solidFill>
                <a:effectLst>
                  <a:glow rad="228600">
                    <a:schemeClr val="accent2">
                      <a:satMod val="175000"/>
                      <a:alpha val="40000"/>
                    </a:schemeClr>
                  </a:glow>
                </a:effectLst>
              </a:rPr>
              <a:t>Proceso</a:t>
            </a:r>
            <a:r>
              <a:rPr lang="es-ES" sz="5400" b="1" dirty="0" smtClean="0">
                <a:ln w="10541" cmpd="sng">
                  <a:solidFill>
                    <a:schemeClr val="accent1">
                      <a:shade val="88000"/>
                      <a:satMod val="110000"/>
                    </a:schemeClr>
                  </a:solidFill>
                  <a:prstDash val="solid"/>
                </a:ln>
                <a:solidFill>
                  <a:srgbClr val="00B0F0"/>
                </a:solidFill>
                <a:effectLst>
                  <a:glow rad="228600">
                    <a:schemeClr val="accent2">
                      <a:satMod val="175000"/>
                      <a:alpha val="40000"/>
                    </a:schemeClr>
                  </a:glow>
                </a:effectLst>
              </a:rPr>
              <a:t> </a:t>
            </a:r>
            <a:r>
              <a:rPr lang="es-ES" sz="5400" b="1" u="sng" dirty="0" smtClean="0">
                <a:ln w="10541" cmpd="sng">
                  <a:solidFill>
                    <a:schemeClr val="accent1">
                      <a:shade val="88000"/>
                      <a:satMod val="110000"/>
                    </a:schemeClr>
                  </a:solidFill>
                  <a:prstDash val="solid"/>
                </a:ln>
                <a:solidFill>
                  <a:srgbClr val="00B0F0"/>
                </a:solidFill>
                <a:effectLst>
                  <a:glow rad="228600">
                    <a:schemeClr val="accent2">
                      <a:satMod val="175000"/>
                      <a:alpha val="40000"/>
                    </a:schemeClr>
                  </a:glow>
                </a:effectLst>
              </a:rPr>
              <a:t>E-A</a:t>
            </a:r>
            <a:endParaRPr lang="es-ES" sz="5400" b="1" u="sng" cap="none" spc="0" dirty="0">
              <a:ln w="10541" cmpd="sng">
                <a:solidFill>
                  <a:schemeClr val="accent1">
                    <a:shade val="88000"/>
                    <a:satMod val="110000"/>
                  </a:schemeClr>
                </a:solidFill>
                <a:prstDash val="solid"/>
              </a:ln>
              <a:solidFill>
                <a:srgbClr val="00B0F0"/>
              </a:solidFill>
              <a:effectLst>
                <a:glow rad="228600">
                  <a:schemeClr val="accent2">
                    <a:satMod val="175000"/>
                    <a:alpha val="40000"/>
                  </a:schemeClr>
                </a:glow>
              </a:effectLst>
            </a:endParaRPr>
          </a:p>
        </p:txBody>
      </p:sp>
      <p:sp>
        <p:nvSpPr>
          <p:cNvPr id="8" name="7 Rectángulo"/>
          <p:cNvSpPr/>
          <p:nvPr/>
        </p:nvSpPr>
        <p:spPr>
          <a:xfrm>
            <a:off x="4512847" y="5301208"/>
            <a:ext cx="4634795" cy="923330"/>
          </a:xfrm>
          <a:prstGeom prst="rect">
            <a:avLst/>
          </a:prstGeom>
          <a:noFill/>
        </p:spPr>
        <p:txBody>
          <a:bodyPr wrap="none" lIns="91440" tIns="45720" rIns="91440" bIns="45720">
            <a:spAutoFit/>
          </a:bodyPr>
          <a:lstStyle/>
          <a:p>
            <a:pPr algn="ctr"/>
            <a:r>
              <a:rPr lang="es-ES" sz="5400" b="1" u="sng" cap="none" spc="0" dirty="0" smtClean="0">
                <a:ln w="10541" cmpd="sng">
                  <a:solidFill>
                    <a:schemeClr val="accent1">
                      <a:shade val="88000"/>
                      <a:satMod val="110000"/>
                    </a:schemeClr>
                  </a:solidFill>
                  <a:prstDash val="solid"/>
                </a:ln>
                <a:solidFill>
                  <a:srgbClr val="00B0F0"/>
                </a:solidFill>
                <a:effectLst>
                  <a:glow rad="228600">
                    <a:schemeClr val="accent2">
                      <a:satMod val="175000"/>
                      <a:alpha val="40000"/>
                    </a:schemeClr>
                  </a:glow>
                </a:effectLst>
              </a:rPr>
              <a:t>Rol del docente</a:t>
            </a:r>
            <a:endParaRPr lang="es-ES" sz="5400" b="1" u="sng" cap="none" spc="0" dirty="0">
              <a:ln w="10541" cmpd="sng">
                <a:solidFill>
                  <a:schemeClr val="accent1">
                    <a:shade val="88000"/>
                    <a:satMod val="110000"/>
                  </a:schemeClr>
                </a:solidFill>
                <a:prstDash val="solid"/>
              </a:ln>
              <a:solidFill>
                <a:srgbClr val="00B0F0"/>
              </a:solidFill>
              <a:effectLst>
                <a:glow rad="228600">
                  <a:schemeClr val="accent2">
                    <a:satMod val="175000"/>
                    <a:alpha val="40000"/>
                  </a:schemeClr>
                </a:glow>
              </a:effectLst>
            </a:endParaRPr>
          </a:p>
        </p:txBody>
      </p:sp>
      <p:sp>
        <p:nvSpPr>
          <p:cNvPr id="9" name="8 Rectángulo"/>
          <p:cNvSpPr/>
          <p:nvPr/>
        </p:nvSpPr>
        <p:spPr>
          <a:xfrm>
            <a:off x="1763688" y="5957784"/>
            <a:ext cx="5948231" cy="923330"/>
          </a:xfrm>
          <a:prstGeom prst="rect">
            <a:avLst/>
          </a:prstGeom>
          <a:noFill/>
        </p:spPr>
        <p:txBody>
          <a:bodyPr wrap="none" lIns="91440" tIns="45720" rIns="91440" bIns="45720">
            <a:spAutoFit/>
          </a:bodyPr>
          <a:lstStyle/>
          <a:p>
            <a:pPr algn="ctr"/>
            <a:r>
              <a:rPr lang="es-ES" sz="5400" b="1" u="sng" dirty="0" smtClean="0">
                <a:ln w="10541" cmpd="sng">
                  <a:solidFill>
                    <a:schemeClr val="accent1">
                      <a:shade val="88000"/>
                      <a:satMod val="110000"/>
                    </a:schemeClr>
                  </a:solidFill>
                  <a:prstDash val="solid"/>
                </a:ln>
                <a:solidFill>
                  <a:srgbClr val="00B0F0"/>
                </a:solidFill>
                <a:effectLst>
                  <a:glow rad="228600">
                    <a:schemeClr val="accent2">
                      <a:satMod val="175000"/>
                      <a:alpha val="40000"/>
                    </a:schemeClr>
                  </a:glow>
                </a:effectLst>
              </a:rPr>
              <a:t>Modelos educativos</a:t>
            </a:r>
            <a:endParaRPr lang="es-ES" sz="5400" b="1" u="sng" cap="none" spc="0" dirty="0">
              <a:ln w="10541" cmpd="sng">
                <a:solidFill>
                  <a:schemeClr val="accent1">
                    <a:shade val="88000"/>
                    <a:satMod val="110000"/>
                  </a:schemeClr>
                </a:solidFill>
                <a:prstDash val="solid"/>
              </a:ln>
              <a:solidFill>
                <a:srgbClr val="00B0F0"/>
              </a:solidFill>
              <a:effectLst>
                <a:glow rad="228600">
                  <a:schemeClr val="accent2">
                    <a:satMod val="175000"/>
                    <a:alpha val="40000"/>
                  </a:schemeClr>
                </a:glow>
              </a:effectLst>
            </a:endParaRPr>
          </a:p>
        </p:txBody>
      </p:sp>
    </p:spTree>
    <p:extLst>
      <p:ext uri="{BB962C8B-B14F-4D97-AF65-F5344CB8AC3E}">
        <p14:creationId xmlns:p14="http://schemas.microsoft.com/office/powerpoint/2010/main" val="193274969"/>
      </p:ext>
    </p:extLst>
  </p:cSld>
  <p:clrMapOvr>
    <a:masterClrMapping/>
  </p:clrMapOvr>
  <mc:AlternateContent xmlns:mc="http://schemas.openxmlformats.org/markup-compatibility/2006" xmlns:p14="http://schemas.microsoft.com/office/powerpoint/2010/main">
    <mc:Choice Requires="p14">
      <p:transition spd="slow" p14:dur="2000" advTm="19805"/>
    </mc:Choice>
    <mc:Fallback xmlns="">
      <p:transition spd="slow" advTm="19805"/>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rot="19943426">
            <a:off x="81060" y="764704"/>
            <a:ext cx="2993961" cy="923330"/>
          </a:xfrm>
          <a:prstGeom prst="rect">
            <a:avLst/>
          </a:prstGeom>
          <a:noFill/>
        </p:spPr>
        <p:txBody>
          <a:bodyPr wrap="non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Amenaza </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3" name="2 Rectángulo"/>
          <p:cNvSpPr/>
          <p:nvPr/>
        </p:nvSpPr>
        <p:spPr>
          <a:xfrm rot="1970100">
            <a:off x="5679866" y="942297"/>
            <a:ext cx="2786340" cy="923330"/>
          </a:xfrm>
          <a:prstGeom prst="rect">
            <a:avLst/>
          </a:prstGeom>
          <a:noFill/>
        </p:spPr>
        <p:txBody>
          <a:bodyPr wrap="non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Solución </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11760" y="1226369"/>
            <a:ext cx="3651870" cy="4869160"/>
          </a:xfrm>
          <a:prstGeom prst="rect">
            <a:avLst/>
          </a:prstGeom>
        </p:spPr>
      </p:pic>
    </p:spTree>
    <p:extLst>
      <p:ext uri="{BB962C8B-B14F-4D97-AF65-F5344CB8AC3E}">
        <p14:creationId xmlns:p14="http://schemas.microsoft.com/office/powerpoint/2010/main" val="4186825467"/>
      </p:ext>
    </p:extLst>
  </p:cSld>
  <p:clrMapOvr>
    <a:masterClrMapping/>
  </p:clrMapOvr>
  <mc:AlternateContent xmlns:mc="http://schemas.openxmlformats.org/markup-compatibility/2006" xmlns:p14="http://schemas.microsoft.com/office/powerpoint/2010/main">
    <mc:Choice Requires="p14">
      <p:transition spd="slow" p14:dur="2000" advTm="20441"/>
    </mc:Choice>
    <mc:Fallback xmlns="">
      <p:transition spd="slow" advTm="20441"/>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32667"/>
          </a:xfrm>
          <a:prstGeom prst="rect">
            <a:avLst/>
          </a:prstGeom>
        </p:spPr>
      </p:pic>
      <p:sp>
        <p:nvSpPr>
          <p:cNvPr id="2" name="CuadroTexto 1"/>
          <p:cNvSpPr txBox="1"/>
          <p:nvPr/>
        </p:nvSpPr>
        <p:spPr>
          <a:xfrm>
            <a:off x="5580112" y="116632"/>
            <a:ext cx="3168352" cy="707886"/>
          </a:xfrm>
          <a:prstGeom prst="rect">
            <a:avLst/>
          </a:prstGeom>
          <a:noFill/>
        </p:spPr>
        <p:txBody>
          <a:bodyPr wrap="square" rtlCol="0">
            <a:spAutoFit/>
          </a:bodyPr>
          <a:lstStyle/>
          <a:p>
            <a:r>
              <a:rPr lang="es-MX" sz="4000" dirty="0" smtClean="0">
                <a:solidFill>
                  <a:srgbClr val="FFFF00"/>
                </a:solidFill>
              </a:rPr>
              <a:t>Aprendizaje </a:t>
            </a:r>
            <a:endParaRPr lang="es-MX" sz="4000" dirty="0">
              <a:solidFill>
                <a:srgbClr val="FFFF00"/>
              </a:solidFill>
            </a:endParaRPr>
          </a:p>
        </p:txBody>
      </p:sp>
      <p:sp>
        <p:nvSpPr>
          <p:cNvPr id="3" name="CuadroTexto 2"/>
          <p:cNvSpPr txBox="1"/>
          <p:nvPr/>
        </p:nvSpPr>
        <p:spPr>
          <a:xfrm>
            <a:off x="179512" y="332656"/>
            <a:ext cx="3816424" cy="769441"/>
          </a:xfrm>
          <a:prstGeom prst="rect">
            <a:avLst/>
          </a:prstGeom>
          <a:noFill/>
        </p:spPr>
        <p:txBody>
          <a:bodyPr wrap="square" rtlCol="0">
            <a:spAutoFit/>
          </a:bodyPr>
          <a:lstStyle/>
          <a:p>
            <a:r>
              <a:rPr lang="es-MX" sz="4400" dirty="0" smtClean="0">
                <a:solidFill>
                  <a:srgbClr val="FFFF00"/>
                </a:solidFill>
                <a:latin typeface="Arial" panose="020B0604020202020204" pitchFamily="34" charset="0"/>
                <a:cs typeface="Arial" panose="020B0604020202020204" pitchFamily="34" charset="0"/>
              </a:rPr>
              <a:t>conocimientos</a:t>
            </a:r>
            <a:endParaRPr lang="es-MX" sz="4400" dirty="0">
              <a:solidFill>
                <a:srgbClr val="FFFF00"/>
              </a:solidFill>
              <a:latin typeface="Arial" panose="020B0604020202020204" pitchFamily="34" charset="0"/>
              <a:cs typeface="Arial" panose="020B0604020202020204" pitchFamily="34" charset="0"/>
            </a:endParaRPr>
          </a:p>
        </p:txBody>
      </p:sp>
      <p:sp>
        <p:nvSpPr>
          <p:cNvPr id="5" name="CuadroTexto 4"/>
          <p:cNvSpPr txBox="1"/>
          <p:nvPr/>
        </p:nvSpPr>
        <p:spPr>
          <a:xfrm>
            <a:off x="3358385" y="4437112"/>
            <a:ext cx="3816424" cy="830997"/>
          </a:xfrm>
          <a:prstGeom prst="rect">
            <a:avLst/>
          </a:prstGeom>
          <a:noFill/>
        </p:spPr>
        <p:txBody>
          <a:bodyPr wrap="square" rtlCol="0">
            <a:spAutoFit/>
          </a:bodyPr>
          <a:lstStyle/>
          <a:p>
            <a:r>
              <a:rPr lang="es-MX" sz="4800" dirty="0" smtClean="0">
                <a:solidFill>
                  <a:srgbClr val="FFFF00"/>
                </a:solidFill>
              </a:rPr>
              <a:t>comprensión</a:t>
            </a:r>
            <a:endParaRPr lang="es-MX" sz="4800" dirty="0">
              <a:solidFill>
                <a:srgbClr val="FFFF00"/>
              </a:solidFill>
            </a:endParaRPr>
          </a:p>
        </p:txBody>
      </p:sp>
    </p:spTree>
    <p:extLst>
      <p:ext uri="{BB962C8B-B14F-4D97-AF65-F5344CB8AC3E}">
        <p14:creationId xmlns:p14="http://schemas.microsoft.com/office/powerpoint/2010/main" val="2916035972"/>
      </p:ext>
    </p:extLst>
  </p:cSld>
  <p:clrMapOvr>
    <a:masterClrMapping/>
  </p:clrMapOvr>
  <mc:AlternateContent xmlns:mc="http://schemas.openxmlformats.org/markup-compatibility/2006" xmlns:p14="http://schemas.microsoft.com/office/powerpoint/2010/main">
    <mc:Choice Requires="p14">
      <p:transition spd="slow" p14:dur="2000" advTm="19903"/>
    </mc:Choice>
    <mc:Fallback xmlns="">
      <p:transition spd="slow" advTm="19903"/>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b="16424"/>
          <a:stretch/>
        </p:blipFill>
        <p:spPr>
          <a:xfrm>
            <a:off x="-2333" y="-171400"/>
            <a:ext cx="9146333" cy="7029400"/>
          </a:xfrm>
          <a:prstGeom prst="rect">
            <a:avLst/>
          </a:prstGeom>
        </p:spPr>
      </p:pic>
      <p:sp>
        <p:nvSpPr>
          <p:cNvPr id="6" name="CuadroTexto 5"/>
          <p:cNvSpPr txBox="1"/>
          <p:nvPr/>
        </p:nvSpPr>
        <p:spPr>
          <a:xfrm>
            <a:off x="107504" y="188640"/>
            <a:ext cx="4608512" cy="923330"/>
          </a:xfrm>
          <a:prstGeom prst="rect">
            <a:avLst/>
          </a:prstGeom>
          <a:noFill/>
        </p:spPr>
        <p:txBody>
          <a:bodyPr wrap="square" rtlCol="0">
            <a:spAutoFit/>
          </a:bodyPr>
          <a:lstStyle/>
          <a:p>
            <a:r>
              <a:rPr lang="es-MX" sz="5400" dirty="0" smtClean="0">
                <a:solidFill>
                  <a:srgbClr val="00B0F0"/>
                </a:solidFill>
              </a:rPr>
              <a:t>Evolucionando</a:t>
            </a:r>
            <a:endParaRPr lang="es-MX" sz="5400" dirty="0">
              <a:solidFill>
                <a:srgbClr val="00B0F0"/>
              </a:solidFill>
            </a:endParaRPr>
          </a:p>
        </p:txBody>
      </p:sp>
      <p:sp>
        <p:nvSpPr>
          <p:cNvPr id="8" name="CuadroTexto 7"/>
          <p:cNvSpPr txBox="1"/>
          <p:nvPr/>
        </p:nvSpPr>
        <p:spPr>
          <a:xfrm>
            <a:off x="5345832" y="650305"/>
            <a:ext cx="3168352" cy="707886"/>
          </a:xfrm>
          <a:prstGeom prst="rect">
            <a:avLst/>
          </a:prstGeom>
          <a:noFill/>
        </p:spPr>
        <p:txBody>
          <a:bodyPr wrap="square" rtlCol="0">
            <a:spAutoFit/>
          </a:bodyPr>
          <a:lstStyle/>
          <a:p>
            <a:r>
              <a:rPr lang="es-MX" sz="4000" dirty="0" smtClean="0">
                <a:solidFill>
                  <a:srgbClr val="FFFF00"/>
                </a:solidFill>
                <a:latin typeface="Arial" panose="020B0604020202020204" pitchFamily="34" charset="0"/>
                <a:cs typeface="Arial" panose="020B0604020202020204" pitchFamily="34" charset="0"/>
              </a:rPr>
              <a:t>herramientas</a:t>
            </a:r>
            <a:endParaRPr lang="es-MX" sz="4000" dirty="0">
              <a:solidFill>
                <a:srgbClr val="FFFF00"/>
              </a:solidFill>
              <a:latin typeface="Arial" panose="020B0604020202020204" pitchFamily="34" charset="0"/>
              <a:cs typeface="Arial" panose="020B0604020202020204" pitchFamily="34" charset="0"/>
            </a:endParaRPr>
          </a:p>
        </p:txBody>
      </p:sp>
      <p:sp>
        <p:nvSpPr>
          <p:cNvPr id="11" name="CuadroTexto 10"/>
          <p:cNvSpPr txBox="1"/>
          <p:nvPr/>
        </p:nvSpPr>
        <p:spPr>
          <a:xfrm>
            <a:off x="2699792" y="4437112"/>
            <a:ext cx="2809479" cy="769441"/>
          </a:xfrm>
          <a:prstGeom prst="rect">
            <a:avLst/>
          </a:prstGeom>
          <a:noFill/>
        </p:spPr>
        <p:txBody>
          <a:bodyPr wrap="square" rtlCol="0">
            <a:spAutoFit/>
          </a:bodyPr>
          <a:lstStyle/>
          <a:p>
            <a:r>
              <a:rPr lang="es-MX" sz="4400" dirty="0" smtClean="0">
                <a:solidFill>
                  <a:srgbClr val="FFFF00"/>
                </a:solidFill>
                <a:latin typeface="Arial" panose="020B0604020202020204" pitchFamily="34" charset="0"/>
                <a:cs typeface="Arial" panose="020B0604020202020204" pitchFamily="34" charset="0"/>
              </a:rPr>
              <a:t>dinámico</a:t>
            </a:r>
            <a:endParaRPr lang="es-MX" sz="4400"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0196557"/>
      </p:ext>
    </p:extLst>
  </p:cSld>
  <p:clrMapOvr>
    <a:masterClrMapping/>
  </p:clrMapOvr>
  <mc:AlternateContent xmlns:mc="http://schemas.openxmlformats.org/markup-compatibility/2006" xmlns:p14="http://schemas.microsoft.com/office/powerpoint/2010/main">
    <mc:Choice Requires="p14">
      <p:transition spd="slow" p14:dur="2000" advTm="20518"/>
    </mc:Choice>
    <mc:Fallback xmlns="">
      <p:transition spd="slow" advTm="20518"/>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r="16449"/>
          <a:stretch/>
        </p:blipFill>
        <p:spPr>
          <a:xfrm>
            <a:off x="0" y="0"/>
            <a:ext cx="9144000" cy="6858000"/>
          </a:xfrm>
          <a:prstGeom prst="rect">
            <a:avLst/>
          </a:prstGeom>
        </p:spPr>
      </p:pic>
      <p:sp>
        <p:nvSpPr>
          <p:cNvPr id="3" name="CuadroTexto 2"/>
          <p:cNvSpPr txBox="1"/>
          <p:nvPr/>
        </p:nvSpPr>
        <p:spPr>
          <a:xfrm>
            <a:off x="-6234" y="598347"/>
            <a:ext cx="2808312" cy="1107996"/>
          </a:xfrm>
          <a:prstGeom prst="rect">
            <a:avLst/>
          </a:prstGeom>
          <a:noFill/>
        </p:spPr>
        <p:txBody>
          <a:bodyPr wrap="square" rtlCol="0">
            <a:spAutoFit/>
          </a:bodyPr>
          <a:lstStyle/>
          <a:p>
            <a:r>
              <a:rPr lang="es-MX" sz="4800" dirty="0" smtClean="0">
                <a:solidFill>
                  <a:srgbClr val="00B0F0"/>
                </a:solidFill>
              </a:rPr>
              <a:t>Enseñar</a:t>
            </a:r>
            <a:r>
              <a:rPr lang="es-MX" sz="4800" dirty="0" smtClean="0"/>
              <a:t> </a:t>
            </a:r>
          </a:p>
          <a:p>
            <a:endParaRPr lang="es-MX" dirty="0"/>
          </a:p>
        </p:txBody>
      </p:sp>
      <p:sp>
        <p:nvSpPr>
          <p:cNvPr id="4" name="CuadroTexto 3"/>
          <p:cNvSpPr txBox="1"/>
          <p:nvPr/>
        </p:nvSpPr>
        <p:spPr>
          <a:xfrm>
            <a:off x="896702" y="2112006"/>
            <a:ext cx="2664296" cy="1046440"/>
          </a:xfrm>
          <a:prstGeom prst="rect">
            <a:avLst/>
          </a:prstGeom>
          <a:noFill/>
        </p:spPr>
        <p:txBody>
          <a:bodyPr wrap="square" rtlCol="0">
            <a:spAutoFit/>
          </a:bodyPr>
          <a:lstStyle/>
          <a:p>
            <a:r>
              <a:rPr lang="es-MX" sz="4400" dirty="0" smtClean="0">
                <a:solidFill>
                  <a:srgbClr val="00B0F0"/>
                </a:solidFill>
              </a:rPr>
              <a:t>Aprender</a:t>
            </a:r>
            <a:r>
              <a:rPr lang="es-MX" dirty="0" smtClean="0"/>
              <a:t> </a:t>
            </a:r>
          </a:p>
          <a:p>
            <a:endParaRPr lang="es-MX" dirty="0"/>
          </a:p>
        </p:txBody>
      </p:sp>
      <p:sp>
        <p:nvSpPr>
          <p:cNvPr id="5" name="CuadroTexto 4"/>
          <p:cNvSpPr txBox="1"/>
          <p:nvPr/>
        </p:nvSpPr>
        <p:spPr>
          <a:xfrm>
            <a:off x="1475656" y="3564109"/>
            <a:ext cx="2880320" cy="769441"/>
          </a:xfrm>
          <a:prstGeom prst="rect">
            <a:avLst/>
          </a:prstGeom>
          <a:noFill/>
        </p:spPr>
        <p:txBody>
          <a:bodyPr wrap="square" rtlCol="0">
            <a:spAutoFit/>
          </a:bodyPr>
          <a:lstStyle/>
          <a:p>
            <a:r>
              <a:rPr lang="es-MX" sz="4400" dirty="0">
                <a:solidFill>
                  <a:srgbClr val="00B0F0"/>
                </a:solidFill>
              </a:rPr>
              <a:t>C</a:t>
            </a:r>
            <a:r>
              <a:rPr lang="es-MX" sz="4400" dirty="0" smtClean="0">
                <a:solidFill>
                  <a:srgbClr val="00B0F0"/>
                </a:solidFill>
              </a:rPr>
              <a:t>omunicar</a:t>
            </a:r>
            <a:endParaRPr lang="es-MX" sz="4400" dirty="0">
              <a:solidFill>
                <a:srgbClr val="00B0F0"/>
              </a:solidFill>
            </a:endParaRPr>
          </a:p>
        </p:txBody>
      </p:sp>
    </p:spTree>
    <p:extLst>
      <p:ext uri="{BB962C8B-B14F-4D97-AF65-F5344CB8AC3E}">
        <p14:creationId xmlns:p14="http://schemas.microsoft.com/office/powerpoint/2010/main" val="1341783546"/>
      </p:ext>
    </p:extLst>
  </p:cSld>
  <p:clrMapOvr>
    <a:masterClrMapping/>
  </p:clrMapOvr>
  <mc:AlternateContent xmlns:mc="http://schemas.openxmlformats.org/markup-compatibility/2006" xmlns:p14="http://schemas.microsoft.com/office/powerpoint/2010/main">
    <mc:Choice Requires="p14">
      <p:transition spd="slow" p14:dur="2000" advTm="19546"/>
    </mc:Choice>
    <mc:Fallback xmlns="">
      <p:transition spd="slow" advTm="19546"/>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l="1980" r="990"/>
          <a:stretch/>
        </p:blipFill>
        <p:spPr>
          <a:xfrm>
            <a:off x="1" y="0"/>
            <a:ext cx="9144000" cy="6858000"/>
          </a:xfrm>
          <a:prstGeom prst="rect">
            <a:avLst/>
          </a:prstGeom>
        </p:spPr>
      </p:pic>
      <p:sp>
        <p:nvSpPr>
          <p:cNvPr id="3" name="CuadroTexto 2"/>
          <p:cNvSpPr txBox="1"/>
          <p:nvPr/>
        </p:nvSpPr>
        <p:spPr>
          <a:xfrm>
            <a:off x="3203848" y="553803"/>
            <a:ext cx="3325229" cy="1046440"/>
          </a:xfrm>
          <a:prstGeom prst="rect">
            <a:avLst/>
          </a:prstGeom>
          <a:noFill/>
        </p:spPr>
        <p:txBody>
          <a:bodyPr wrap="square" rtlCol="0">
            <a:spAutoFit/>
          </a:bodyPr>
          <a:lstStyle/>
          <a:p>
            <a:r>
              <a:rPr lang="es-MX" sz="4400" dirty="0" smtClean="0">
                <a:solidFill>
                  <a:srgbClr val="FFFF00"/>
                </a:solidFill>
              </a:rPr>
              <a:t>Estrategia</a:t>
            </a:r>
            <a:r>
              <a:rPr lang="es-MX" dirty="0" smtClean="0">
                <a:solidFill>
                  <a:srgbClr val="FFFF00"/>
                </a:solidFill>
              </a:rPr>
              <a:t> </a:t>
            </a:r>
          </a:p>
          <a:p>
            <a:endParaRPr lang="es-MX" dirty="0"/>
          </a:p>
        </p:txBody>
      </p:sp>
      <p:sp>
        <p:nvSpPr>
          <p:cNvPr id="4" name="CuadroTexto 3"/>
          <p:cNvSpPr txBox="1"/>
          <p:nvPr/>
        </p:nvSpPr>
        <p:spPr>
          <a:xfrm>
            <a:off x="5580112" y="5013176"/>
            <a:ext cx="3240360" cy="769441"/>
          </a:xfrm>
          <a:prstGeom prst="rect">
            <a:avLst/>
          </a:prstGeom>
          <a:noFill/>
        </p:spPr>
        <p:txBody>
          <a:bodyPr wrap="square" rtlCol="0">
            <a:spAutoFit/>
          </a:bodyPr>
          <a:lstStyle/>
          <a:p>
            <a:r>
              <a:rPr lang="es-MX" sz="4400" dirty="0" smtClean="0">
                <a:solidFill>
                  <a:srgbClr val="FFFF00"/>
                </a:solidFill>
              </a:rPr>
              <a:t>Enseñanza</a:t>
            </a:r>
            <a:r>
              <a:rPr lang="es-MX" dirty="0" smtClean="0"/>
              <a:t> </a:t>
            </a:r>
            <a:endParaRPr lang="es-MX" dirty="0"/>
          </a:p>
        </p:txBody>
      </p:sp>
      <p:sp>
        <p:nvSpPr>
          <p:cNvPr id="5" name="CuadroTexto 4"/>
          <p:cNvSpPr txBox="1"/>
          <p:nvPr/>
        </p:nvSpPr>
        <p:spPr>
          <a:xfrm rot="16200000">
            <a:off x="-1201457" y="1904190"/>
            <a:ext cx="3685269" cy="923330"/>
          </a:xfrm>
          <a:prstGeom prst="rect">
            <a:avLst/>
          </a:prstGeom>
          <a:noFill/>
        </p:spPr>
        <p:txBody>
          <a:bodyPr wrap="square" rtlCol="0">
            <a:spAutoFit/>
          </a:bodyPr>
          <a:lstStyle/>
          <a:p>
            <a:r>
              <a:rPr lang="es-MX" sz="5400" dirty="0">
                <a:solidFill>
                  <a:srgbClr val="92D050"/>
                </a:solidFill>
              </a:rPr>
              <a:t>A</a:t>
            </a:r>
            <a:r>
              <a:rPr lang="es-MX" sz="5400" dirty="0" smtClean="0">
                <a:solidFill>
                  <a:srgbClr val="92D050"/>
                </a:solidFill>
              </a:rPr>
              <a:t>prendizaje</a:t>
            </a:r>
            <a:endParaRPr lang="es-MX" sz="5400" dirty="0">
              <a:solidFill>
                <a:srgbClr val="92D050"/>
              </a:solidFill>
            </a:endParaRPr>
          </a:p>
        </p:txBody>
      </p:sp>
    </p:spTree>
    <p:extLst>
      <p:ext uri="{BB962C8B-B14F-4D97-AF65-F5344CB8AC3E}">
        <p14:creationId xmlns:p14="http://schemas.microsoft.com/office/powerpoint/2010/main" val="1255757022"/>
      </p:ext>
    </p:extLst>
  </p:cSld>
  <p:clrMapOvr>
    <a:masterClrMapping/>
  </p:clrMapOvr>
  <mc:AlternateContent xmlns:mc="http://schemas.openxmlformats.org/markup-compatibility/2006" xmlns:p14="http://schemas.microsoft.com/office/powerpoint/2010/main">
    <mc:Choice Requires="p14">
      <p:transition spd="slow" p14:dur="2000" advTm="19814"/>
    </mc:Choice>
    <mc:Fallback xmlns="">
      <p:transition spd="slow" advTm="19814"/>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rotWithShape="1">
          <a:blip r:embed="rId2">
            <a:extLst>
              <a:ext uri="{28A0092B-C50C-407E-A947-70E740481C1C}">
                <a14:useLocalDpi xmlns:a14="http://schemas.microsoft.com/office/drawing/2010/main" val="0"/>
              </a:ext>
            </a:extLst>
          </a:blip>
          <a:srcRect t="-1781" r="10569" b="1"/>
          <a:stretch/>
        </p:blipFill>
        <p:spPr>
          <a:xfrm>
            <a:off x="0" y="-126688"/>
            <a:ext cx="9144000" cy="6984688"/>
          </a:xfrm>
          <a:prstGeom prst="rect">
            <a:avLst/>
          </a:prstGeom>
        </p:spPr>
      </p:pic>
      <p:sp>
        <p:nvSpPr>
          <p:cNvPr id="4" name="CuadroTexto 3"/>
          <p:cNvSpPr txBox="1"/>
          <p:nvPr/>
        </p:nvSpPr>
        <p:spPr>
          <a:xfrm rot="1749903">
            <a:off x="467544" y="836712"/>
            <a:ext cx="2592288" cy="830997"/>
          </a:xfrm>
          <a:prstGeom prst="rect">
            <a:avLst/>
          </a:prstGeom>
          <a:noFill/>
        </p:spPr>
        <p:txBody>
          <a:bodyPr wrap="square" rtlCol="0">
            <a:spAutoFit/>
          </a:bodyPr>
          <a:lstStyle/>
          <a:p>
            <a:r>
              <a:rPr lang="es-MX" sz="4800" dirty="0" smtClean="0">
                <a:solidFill>
                  <a:srgbClr val="FFFF00"/>
                </a:solidFill>
              </a:rPr>
              <a:t>Redes</a:t>
            </a:r>
            <a:r>
              <a:rPr lang="es-MX" dirty="0" smtClean="0">
                <a:solidFill>
                  <a:srgbClr val="FFFF00"/>
                </a:solidFill>
              </a:rPr>
              <a:t> </a:t>
            </a:r>
            <a:endParaRPr lang="es-MX" dirty="0">
              <a:solidFill>
                <a:srgbClr val="FFFF00"/>
              </a:solidFill>
            </a:endParaRPr>
          </a:p>
        </p:txBody>
      </p:sp>
      <p:sp>
        <p:nvSpPr>
          <p:cNvPr id="5" name="CuadroTexto 4"/>
          <p:cNvSpPr txBox="1"/>
          <p:nvPr/>
        </p:nvSpPr>
        <p:spPr>
          <a:xfrm rot="1879824">
            <a:off x="3420670" y="4856058"/>
            <a:ext cx="2952328" cy="830997"/>
          </a:xfrm>
          <a:prstGeom prst="rect">
            <a:avLst/>
          </a:prstGeom>
          <a:noFill/>
        </p:spPr>
        <p:txBody>
          <a:bodyPr wrap="square" rtlCol="0">
            <a:spAutoFit/>
          </a:bodyPr>
          <a:lstStyle/>
          <a:p>
            <a:r>
              <a:rPr lang="es-MX" sz="4800" dirty="0">
                <a:solidFill>
                  <a:srgbClr val="FFFF00"/>
                </a:solidFill>
              </a:rPr>
              <a:t>P</a:t>
            </a:r>
            <a:r>
              <a:rPr lang="es-MX" sz="4800" dirty="0" smtClean="0">
                <a:solidFill>
                  <a:srgbClr val="FFFF00"/>
                </a:solidFill>
              </a:rPr>
              <a:t>roceso</a:t>
            </a:r>
            <a:endParaRPr lang="es-MX" sz="4800" dirty="0">
              <a:solidFill>
                <a:srgbClr val="FFFF00"/>
              </a:solidFill>
            </a:endParaRPr>
          </a:p>
        </p:txBody>
      </p:sp>
      <p:sp>
        <p:nvSpPr>
          <p:cNvPr id="6" name="CuadroTexto 5"/>
          <p:cNvSpPr txBox="1"/>
          <p:nvPr/>
        </p:nvSpPr>
        <p:spPr>
          <a:xfrm>
            <a:off x="6084168" y="620688"/>
            <a:ext cx="2088232" cy="769441"/>
          </a:xfrm>
          <a:prstGeom prst="rect">
            <a:avLst/>
          </a:prstGeom>
          <a:noFill/>
        </p:spPr>
        <p:txBody>
          <a:bodyPr wrap="square" rtlCol="0">
            <a:spAutoFit/>
          </a:bodyPr>
          <a:lstStyle/>
          <a:p>
            <a:r>
              <a:rPr lang="es-MX" sz="4400" dirty="0" smtClean="0">
                <a:solidFill>
                  <a:srgbClr val="FFFF00"/>
                </a:solidFill>
              </a:rPr>
              <a:t>Internet</a:t>
            </a:r>
            <a:endParaRPr lang="es-MX" sz="4400" dirty="0">
              <a:solidFill>
                <a:srgbClr val="FFFF00"/>
              </a:solidFill>
            </a:endParaRPr>
          </a:p>
        </p:txBody>
      </p:sp>
    </p:spTree>
    <p:extLst>
      <p:ext uri="{BB962C8B-B14F-4D97-AF65-F5344CB8AC3E}">
        <p14:creationId xmlns:p14="http://schemas.microsoft.com/office/powerpoint/2010/main" val="286553377"/>
      </p:ext>
    </p:extLst>
  </p:cSld>
  <p:clrMapOvr>
    <a:masterClrMapping/>
  </p:clrMapOvr>
  <mc:AlternateContent xmlns:mc="http://schemas.openxmlformats.org/markup-compatibility/2006" xmlns:p14="http://schemas.microsoft.com/office/powerpoint/2010/main">
    <mc:Choice Requires="p14">
      <p:transition spd="slow" p14:dur="2000" advTm="20425"/>
    </mc:Choice>
    <mc:Fallback xmlns="">
      <p:transition spd="slow" advTm="20425"/>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241416" y="-928532"/>
            <a:ext cx="6660740" cy="888098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4 Rectángulo"/>
          <p:cNvSpPr/>
          <p:nvPr/>
        </p:nvSpPr>
        <p:spPr>
          <a:xfrm rot="18949037">
            <a:off x="-244844" y="1469981"/>
            <a:ext cx="3666260"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EDUCACIÓN</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5 Rectángulo"/>
          <p:cNvSpPr/>
          <p:nvPr/>
        </p:nvSpPr>
        <p:spPr>
          <a:xfrm rot="21155687">
            <a:off x="4614181" y="5561724"/>
            <a:ext cx="4102341" cy="923330"/>
          </a:xfrm>
          <a:prstGeom prst="rect">
            <a:avLst/>
          </a:prstGeom>
          <a:noFill/>
        </p:spPr>
        <p:txBody>
          <a:bodyPr wrap="none" lIns="91440" tIns="45720" rIns="91440" bIns="45720">
            <a:spAutoFit/>
          </a:bodyPr>
          <a:lstStyle/>
          <a:p>
            <a:pPr algn="ctr"/>
            <a:r>
              <a:rPr lang="es-E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APRENDIZAJE</a:t>
            </a:r>
            <a:endParaRPr lang="es-ES"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3220560848"/>
      </p:ext>
    </p:extLst>
  </p:cSld>
  <p:clrMapOvr>
    <a:masterClrMapping/>
  </p:clrMapOvr>
  <mc:AlternateContent xmlns:mc="http://schemas.openxmlformats.org/markup-compatibility/2006" xmlns:p14="http://schemas.microsoft.com/office/powerpoint/2010/main">
    <mc:Choice Requires="p14">
      <p:transition spd="slow" p14:dur="2000" advTm="19848"/>
    </mc:Choice>
    <mc:Fallback xmlns="">
      <p:transition spd="slow" advTm="19848"/>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1305295" y="-1061837"/>
            <a:ext cx="6533409" cy="8928991"/>
          </a:xfrm>
          <a:prstGeom prst="rect">
            <a:avLst/>
          </a:prstGeom>
          <a:ln w="190500" cap="sq">
            <a:solidFill>
              <a:srgbClr val="FF000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4 Rectángulo"/>
          <p:cNvSpPr/>
          <p:nvPr/>
        </p:nvSpPr>
        <p:spPr>
          <a:xfrm rot="1895572">
            <a:off x="445700" y="4457333"/>
            <a:ext cx="3644088" cy="947534"/>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s-E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GUIAR</a:t>
            </a:r>
            <a:endParaRPr lang="es-E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854779107"/>
      </p:ext>
    </p:extLst>
  </p:cSld>
  <p:clrMapOvr>
    <a:masterClrMapping/>
  </p:clrMapOvr>
  <mc:AlternateContent xmlns:mc="http://schemas.openxmlformats.org/markup-compatibility/2006" xmlns:p14="http://schemas.microsoft.com/office/powerpoint/2010/main">
    <mc:Choice Requires="p14">
      <p:transition spd="slow" p14:dur="2000" advTm="19794"/>
    </mc:Choice>
    <mc:Fallback xmlns="">
      <p:transition spd="slow" advTm="19794"/>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520" y="-58434"/>
            <a:ext cx="9144000" cy="6858000"/>
          </a:xfrm>
          <a:prstGeom prst="rect">
            <a:avLst/>
          </a:prstGeom>
          <a:ln w="190500" cap="sq">
            <a:solidFill>
              <a:schemeClr val="tx2">
                <a:lumMod val="60000"/>
                <a:lumOff val="40000"/>
              </a:schemeClr>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4 Rectángulo"/>
          <p:cNvSpPr/>
          <p:nvPr/>
        </p:nvSpPr>
        <p:spPr>
          <a:xfrm>
            <a:off x="3203848" y="3717032"/>
            <a:ext cx="6916350" cy="2585323"/>
          </a:xfrm>
          <a:prstGeom prst="rect">
            <a:avLst/>
          </a:prstGeom>
          <a:noFill/>
        </p:spPr>
        <p:txBody>
          <a:bodyPr wrap="squar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TECNOLOGIAS INTERACTIVAS MULTIMEDIA</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431249604"/>
      </p:ext>
    </p:extLst>
  </p:cSld>
  <p:clrMapOvr>
    <a:masterClrMapping/>
  </p:clrMapOvr>
  <mc:AlternateContent xmlns:mc="http://schemas.openxmlformats.org/markup-compatibility/2006" xmlns:p14="http://schemas.microsoft.com/office/powerpoint/2010/main">
    <mc:Choice Requires="p14">
      <p:transition spd="slow" p14:dur="2000" advTm="19787"/>
    </mc:Choice>
    <mc:Fallback xmlns="">
      <p:transition spd="slow" advTm="19787"/>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rot="20543343">
            <a:off x="12729" y="722926"/>
            <a:ext cx="6184448" cy="1759514"/>
          </a:xfrm>
        </p:spPr>
        <p:txBody>
          <a:bodyPr/>
          <a:lstStyle/>
          <a:p>
            <a:r>
              <a:rPr lang="es-MX" sz="2800" dirty="0" smtClean="0">
                <a:solidFill>
                  <a:schemeClr val="accent6"/>
                </a:solidFill>
                <a:latin typeface="Times New Roman" pitchFamily="18" charset="0"/>
                <a:cs typeface="Times New Roman" pitchFamily="18" charset="0"/>
              </a:rPr>
              <a:t>Un desafío hacia el futuro: educación a distancia, nuevas tecnologías y docencia universitaria  </a:t>
            </a:r>
            <a:endParaRPr lang="es-MX" sz="2800" dirty="0">
              <a:solidFill>
                <a:schemeClr val="accent6"/>
              </a:solidFill>
              <a:latin typeface="Times New Roman" pitchFamily="18" charset="0"/>
              <a:cs typeface="Times New Roman" pitchFamily="18"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65792">
            <a:off x="4627733" y="1132448"/>
            <a:ext cx="4177857" cy="5419922"/>
          </a:xfrm>
          <a:prstGeom prst="roundRect">
            <a:avLst/>
          </a:prstGeom>
        </p:spPr>
      </p:pic>
    </p:spTree>
    <p:extLst>
      <p:ext uri="{BB962C8B-B14F-4D97-AF65-F5344CB8AC3E}">
        <p14:creationId xmlns:p14="http://schemas.microsoft.com/office/powerpoint/2010/main" val="1102762227"/>
      </p:ext>
    </p:extLst>
  </p:cSld>
  <p:clrMapOvr>
    <a:masterClrMapping/>
  </p:clrMapOvr>
  <mc:AlternateContent xmlns:mc="http://schemas.openxmlformats.org/markup-compatibility/2006" xmlns:p14="http://schemas.microsoft.com/office/powerpoint/2010/main">
    <mc:Choice Requires="p14">
      <p:transition spd="slow" p14:dur="2000" advTm="20524"/>
    </mc:Choice>
    <mc:Fallback xmlns="">
      <p:transition spd="slow" advTm="20524"/>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217627" y="-1029496"/>
            <a:ext cx="6660740" cy="8880987"/>
          </a:xfrm>
          <a:prstGeom prst="rect">
            <a:avLst/>
          </a:prstGeom>
          <a:ln w="190500" cap="sq">
            <a:solidFill>
              <a:srgbClr val="00B050"/>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5" name="4 Rectángulo"/>
          <p:cNvSpPr/>
          <p:nvPr/>
        </p:nvSpPr>
        <p:spPr>
          <a:xfrm>
            <a:off x="1403648" y="4437112"/>
            <a:ext cx="6408712" cy="1754326"/>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s-E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ADOPTAR DIFERENTES ROLES</a:t>
            </a:r>
            <a:endParaRPr lang="es-E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extLst>
      <p:ext uri="{BB962C8B-B14F-4D97-AF65-F5344CB8AC3E}">
        <p14:creationId xmlns:p14="http://schemas.microsoft.com/office/powerpoint/2010/main" val="108632770"/>
      </p:ext>
    </p:extLst>
  </p:cSld>
  <p:clrMapOvr>
    <a:masterClrMapping/>
  </p:clrMapOvr>
  <mc:AlternateContent xmlns:mc="http://schemas.openxmlformats.org/markup-compatibility/2006" xmlns:p14="http://schemas.microsoft.com/office/powerpoint/2010/main">
    <mc:Choice Requires="p14">
      <p:transition spd="slow" p14:dur="2000" advTm="20437"/>
    </mc:Choice>
    <mc:Fallback xmlns="">
      <p:transition spd="slow" advTm="20437"/>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0" y="13125"/>
            <a:ext cx="4932040" cy="6858000"/>
          </a:xfrm>
          <a:prstGeom prst="rect">
            <a:avLst/>
          </a:prstGeom>
        </p:spPr>
      </p:pic>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32040" y="0"/>
            <a:ext cx="4211960" cy="3573016"/>
          </a:xfrm>
          <a:prstGeom prst="rect">
            <a:avLst/>
          </a:prstGeom>
        </p:spPr>
      </p:pic>
      <p:sp>
        <p:nvSpPr>
          <p:cNvPr id="6" name="5 Rectángulo"/>
          <p:cNvSpPr/>
          <p:nvPr/>
        </p:nvSpPr>
        <p:spPr>
          <a:xfrm rot="19936505">
            <a:off x="-378511" y="940372"/>
            <a:ext cx="5936029" cy="923330"/>
          </a:xfrm>
          <a:prstGeom prst="rect">
            <a:avLst/>
          </a:prstGeom>
          <a:noFill/>
        </p:spPr>
        <p:txBody>
          <a:bodyPr wrap="square" lIns="91440" tIns="45720" rIns="91440" bIns="45720">
            <a:spAutoFit/>
          </a:bodyPr>
          <a:lstStyle/>
          <a:p>
            <a:pPr algn="ct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CONCLUSIÓN</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 name="1 Rectángulo"/>
          <p:cNvSpPr/>
          <p:nvPr/>
        </p:nvSpPr>
        <p:spPr>
          <a:xfrm>
            <a:off x="3851920" y="3898241"/>
            <a:ext cx="5840477" cy="2585323"/>
          </a:xfrm>
          <a:prstGeom prst="rect">
            <a:avLst/>
          </a:prstGeom>
          <a:noFill/>
        </p:spPr>
        <p:txBody>
          <a:bodyPr wrap="square" lIns="91440" tIns="45720" rIns="91440" bIns="45720">
            <a:spAutoFit/>
          </a:bodyPr>
          <a:lstStyle/>
          <a:p>
            <a:pPr algn="ctr"/>
            <a:r>
              <a:rPr lang="es-E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DOMINAR EL ENTORNO COMUNICATIVO</a:t>
            </a:r>
            <a:endParaRPr lang="es-E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extLst>
      <p:ext uri="{BB962C8B-B14F-4D97-AF65-F5344CB8AC3E}">
        <p14:creationId xmlns:p14="http://schemas.microsoft.com/office/powerpoint/2010/main" val="1828094345"/>
      </p:ext>
    </p:extLst>
  </p:cSld>
  <p:clrMapOvr>
    <a:masterClrMapping/>
  </p:clrMapOvr>
  <mc:AlternateContent xmlns:mc="http://schemas.openxmlformats.org/markup-compatibility/2006" xmlns:p14="http://schemas.microsoft.com/office/powerpoint/2010/main">
    <mc:Choice Requires="p14">
      <p:transition spd="slow" p14:dur="2000" advTm="19848"/>
    </mc:Choice>
    <mc:Fallback xmlns="">
      <p:transition spd="slow" advTm="19848"/>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102439"/>
          </a:xfrm>
          <a:prstGeom prst="rect">
            <a:avLst/>
          </a:prstGeom>
        </p:spPr>
      </p:pic>
    </p:spTree>
    <p:extLst>
      <p:ext uri="{BB962C8B-B14F-4D97-AF65-F5344CB8AC3E}">
        <p14:creationId xmlns:p14="http://schemas.microsoft.com/office/powerpoint/2010/main" val="1808619454"/>
      </p:ext>
    </p:extLst>
  </p:cSld>
  <p:clrMapOvr>
    <a:masterClrMapping/>
  </p:clrMapOvr>
  <mc:AlternateContent xmlns:mc="http://schemas.openxmlformats.org/markup-compatibility/2006" xmlns:p14="http://schemas.microsoft.com/office/powerpoint/2010/main">
    <mc:Choice Requires="p14">
      <p:transition spd="slow" p14:dur="2000" advTm="19933"/>
    </mc:Choice>
    <mc:Fallback xmlns="">
      <p:transition spd="slow" advTm="19933"/>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737398" cy="5853243"/>
          </a:xfrm>
          <a:prstGeom prst="rect">
            <a:avLst/>
          </a:prstGeom>
        </p:spPr>
      </p:pic>
      <p:pic>
        <p:nvPicPr>
          <p:cNvPr id="3" name="2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67538" y="1642752"/>
            <a:ext cx="5676461" cy="5215248"/>
          </a:xfrm>
          <a:prstGeom prst="rect">
            <a:avLst/>
          </a:prstGeom>
        </p:spPr>
      </p:pic>
      <p:sp>
        <p:nvSpPr>
          <p:cNvPr id="4" name="3 Rectángulo"/>
          <p:cNvSpPr/>
          <p:nvPr/>
        </p:nvSpPr>
        <p:spPr>
          <a:xfrm>
            <a:off x="5737398" y="0"/>
            <a:ext cx="3406601" cy="1642752"/>
          </a:xfrm>
          <a:prstGeom prst="rect">
            <a:avLst/>
          </a:prstGeom>
        </p:spPr>
        <p:style>
          <a:lnRef idx="1">
            <a:schemeClr val="accent3"/>
          </a:lnRef>
          <a:fillRef idx="2">
            <a:schemeClr val="accent3"/>
          </a:fillRef>
          <a:effectRef idx="1">
            <a:schemeClr val="accent3"/>
          </a:effectRef>
          <a:fontRef idx="minor">
            <a:schemeClr val="dk1"/>
          </a:fontRef>
        </p:style>
        <p:txBody>
          <a:bodyPr rtlCol="0" anchor="ct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MX" sz="3200" b="1" dirty="0" smtClean="0">
                <a:ln/>
                <a:solidFill>
                  <a:schemeClr val="accent3">
                    <a:lumMod val="50000"/>
                  </a:schemeClr>
                </a:solidFill>
                <a:latin typeface="Times New Roman" pitchFamily="18" charset="0"/>
                <a:cs typeface="Times New Roman" pitchFamily="18" charset="0"/>
              </a:rPr>
              <a:t>Sustituye la interacción personal </a:t>
            </a:r>
            <a:endParaRPr lang="es-MX" sz="3200" b="1" dirty="0">
              <a:ln/>
              <a:solidFill>
                <a:schemeClr val="accent3">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657388676"/>
      </p:ext>
    </p:extLst>
  </p:cSld>
  <p:clrMapOvr>
    <a:masterClrMapping/>
  </p:clrMapOvr>
  <mc:AlternateContent xmlns:mc="http://schemas.openxmlformats.org/markup-compatibility/2006" xmlns:p14="http://schemas.microsoft.com/office/powerpoint/2010/main">
    <mc:Choice Requires="p14">
      <p:transition spd="slow" p14:dur="2000" advTm="20054"/>
    </mc:Choice>
    <mc:Fallback xmlns="">
      <p:transition spd="slow" advTm="20054"/>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5" y="-13094"/>
            <a:ext cx="9144000" cy="6871094"/>
          </a:xfrm>
          <a:prstGeom prst="rect">
            <a:avLst/>
          </a:prstGeom>
        </p:spPr>
      </p:pic>
    </p:spTree>
    <p:extLst>
      <p:ext uri="{BB962C8B-B14F-4D97-AF65-F5344CB8AC3E}">
        <p14:creationId xmlns:p14="http://schemas.microsoft.com/office/powerpoint/2010/main" val="2999758485"/>
      </p:ext>
    </p:extLst>
  </p:cSld>
  <p:clrMapOvr>
    <a:masterClrMapping/>
  </p:clrMapOvr>
  <mc:AlternateContent xmlns:mc="http://schemas.openxmlformats.org/markup-compatibility/2006" xmlns:p14="http://schemas.microsoft.com/office/powerpoint/2010/main">
    <mc:Choice Requires="p14">
      <p:transition spd="slow" p14:dur="2000" advTm="19868"/>
    </mc:Choice>
    <mc:Fallback xmlns="">
      <p:transition spd="slow" advTm="19868"/>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83150" y="1"/>
            <a:ext cx="7160850" cy="6858000"/>
          </a:xfrm>
        </p:spPr>
      </p:pic>
      <p:pic>
        <p:nvPicPr>
          <p:cNvPr id="3" name="8 Imagen"/>
          <p:cNvPicPr>
            <a:picLocks noChangeAspect="1"/>
          </p:cNvPicPr>
          <p:nvPr/>
        </p:nvPicPr>
        <p:blipFill rotWithShape="1">
          <a:blip r:embed="rId3">
            <a:extLst>
              <a:ext uri="{28A0092B-C50C-407E-A947-70E740481C1C}">
                <a14:useLocalDpi xmlns:a14="http://schemas.microsoft.com/office/drawing/2010/main" val="0"/>
              </a:ext>
            </a:extLst>
          </a:blip>
          <a:srcRect l="-1671" r="53249"/>
          <a:stretch/>
        </p:blipFill>
        <p:spPr>
          <a:xfrm>
            <a:off x="-108520" y="1"/>
            <a:ext cx="3840382" cy="4461200"/>
          </a:xfrm>
          <a:prstGeom prst="rect">
            <a:avLst/>
          </a:prstGeom>
        </p:spPr>
      </p:pic>
    </p:spTree>
    <p:extLst>
      <p:ext uri="{BB962C8B-B14F-4D97-AF65-F5344CB8AC3E}">
        <p14:creationId xmlns:p14="http://schemas.microsoft.com/office/powerpoint/2010/main" val="570386049"/>
      </p:ext>
    </p:extLst>
  </p:cSld>
  <p:clrMapOvr>
    <a:masterClrMapping/>
  </p:clrMapOvr>
  <mc:AlternateContent xmlns:mc="http://schemas.openxmlformats.org/markup-compatibility/2006" xmlns:p14="http://schemas.microsoft.com/office/powerpoint/2010/main">
    <mc:Choice Requires="p14">
      <p:transition spd="slow" p14:dur="2000" advTm="20130"/>
    </mc:Choice>
    <mc:Fallback xmlns="">
      <p:transition spd="slow" advTm="2013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Nahomi\Desktop\20150224_09070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002" y="-99392"/>
            <a:ext cx="9178002" cy="6957392"/>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rot="20269253">
            <a:off x="0" y="188640"/>
            <a:ext cx="3248518" cy="923330"/>
          </a:xfrm>
          <a:prstGeom prst="rect">
            <a:avLst/>
          </a:prstGeom>
          <a:noFill/>
        </p:spPr>
        <p:txBody>
          <a:bodyPr wrap="none" lIns="91440" tIns="45720" rIns="91440" bIns="45720">
            <a:spAutoFit/>
          </a:bodyPr>
          <a:lstStyle/>
          <a:p>
            <a:pPr algn="ctr"/>
            <a:r>
              <a:rPr lang="es-ES" sz="5400" b="1" u="sng" dirty="0" smtClean="0">
                <a:ln w="10541" cmpd="sng">
                  <a:solidFill>
                    <a:schemeClr val="accent6">
                      <a:lumMod val="75000"/>
                    </a:schemeClr>
                  </a:solidFill>
                  <a:prstDash val="solid"/>
                </a:ln>
                <a:solidFill>
                  <a:srgbClr val="FFFF00"/>
                </a:solidFill>
              </a:rPr>
              <a:t>Construye</a:t>
            </a:r>
            <a:r>
              <a:rPr lang="es-ES"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a:t>
            </a:r>
            <a:endParaRPr lang="es-ES" sz="5400" b="1" cap="none" spc="0" dirty="0">
              <a:ln w="10541" cmpd="sng">
                <a:solidFill>
                  <a:schemeClr val="accent6">
                    <a:lumMod val="75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3 Rectángulo"/>
          <p:cNvSpPr/>
          <p:nvPr/>
        </p:nvSpPr>
        <p:spPr>
          <a:xfrm rot="1007035">
            <a:off x="6372193" y="200635"/>
            <a:ext cx="2878481" cy="923330"/>
          </a:xfrm>
          <a:prstGeom prst="rect">
            <a:avLst/>
          </a:prstGeom>
          <a:noFill/>
        </p:spPr>
        <p:txBody>
          <a:bodyPr wrap="none" lIns="91440" tIns="45720" rIns="91440" bIns="45720">
            <a:spAutoFit/>
          </a:bodyPr>
          <a:lstStyle/>
          <a:p>
            <a:pPr algn="ctr"/>
            <a:r>
              <a:rPr lang="es-ES" sz="5400" b="1" u="sng" cap="none" spc="0" dirty="0" smtClean="0">
                <a:ln w="10541" cmpd="sng">
                  <a:solidFill>
                    <a:srgbClr val="FFFF00"/>
                  </a:solidFill>
                  <a:prstDash val="solid"/>
                </a:ln>
                <a:solidFill>
                  <a:srgbClr val="FFFF00"/>
                </a:solidFill>
                <a:effectLst>
                  <a:glow rad="101600">
                    <a:schemeClr val="accent1">
                      <a:satMod val="175000"/>
                      <a:alpha val="40000"/>
                    </a:schemeClr>
                  </a:glow>
                </a:effectLst>
              </a:rPr>
              <a:t>Modifica</a:t>
            </a: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4 Rectángulo"/>
          <p:cNvSpPr/>
          <p:nvPr/>
        </p:nvSpPr>
        <p:spPr>
          <a:xfrm rot="2171277">
            <a:off x="-126631" y="5250696"/>
            <a:ext cx="2220480" cy="923330"/>
          </a:xfrm>
          <a:prstGeom prst="rect">
            <a:avLst/>
          </a:prstGeom>
          <a:noFill/>
        </p:spPr>
        <p:txBody>
          <a:bodyPr wrap="none" lIns="91440" tIns="45720" rIns="91440" bIns="45720">
            <a:spAutoFit/>
          </a:bodyPr>
          <a:lstStyle/>
          <a:p>
            <a:pPr algn="ctr"/>
            <a:r>
              <a:rPr lang="es-ES" sz="5400" b="1" dirty="0">
                <a:ln w="10541" cmpd="sng">
                  <a:solidFill>
                    <a:schemeClr val="accent1">
                      <a:shade val="88000"/>
                      <a:satMod val="110000"/>
                    </a:schemeClr>
                  </a:solidFill>
                  <a:prstDash val="solid"/>
                </a:ln>
                <a:solidFill>
                  <a:srgbClr val="FFFF00"/>
                </a:solidFill>
                <a:effectLst>
                  <a:glow rad="139700">
                    <a:schemeClr val="accent2">
                      <a:satMod val="175000"/>
                      <a:alpha val="40000"/>
                    </a:schemeClr>
                  </a:glow>
                </a:effectLst>
              </a:rPr>
              <a:t>A</a:t>
            </a:r>
            <a:r>
              <a:rPr lang="es-ES" sz="5400" b="1" cap="none" spc="0" dirty="0" smtClean="0">
                <a:ln w="10541" cmpd="sng">
                  <a:solidFill>
                    <a:schemeClr val="accent1">
                      <a:shade val="88000"/>
                      <a:satMod val="110000"/>
                    </a:schemeClr>
                  </a:solidFill>
                  <a:prstDash val="solid"/>
                </a:ln>
                <a:solidFill>
                  <a:srgbClr val="FFFF00"/>
                </a:solidFill>
                <a:effectLst>
                  <a:glow rad="139700">
                    <a:schemeClr val="accent2">
                      <a:satMod val="175000"/>
                      <a:alpha val="40000"/>
                    </a:schemeClr>
                  </a:glow>
                </a:effectLst>
              </a:rPr>
              <a:t>mplia</a:t>
            </a:r>
            <a:endParaRPr lang="es-ES" sz="5400" b="1" cap="none" spc="0" dirty="0">
              <a:ln w="10541" cmpd="sng">
                <a:solidFill>
                  <a:schemeClr val="accent1">
                    <a:shade val="88000"/>
                    <a:satMod val="110000"/>
                  </a:schemeClr>
                </a:solidFill>
                <a:prstDash val="solid"/>
              </a:ln>
              <a:solidFill>
                <a:srgbClr val="FFFF00"/>
              </a:solidFill>
              <a:effectLst>
                <a:glow rad="139700">
                  <a:schemeClr val="accent2">
                    <a:satMod val="175000"/>
                    <a:alpha val="40000"/>
                  </a:schemeClr>
                </a:glow>
              </a:effectLst>
            </a:endParaRPr>
          </a:p>
        </p:txBody>
      </p:sp>
      <p:sp>
        <p:nvSpPr>
          <p:cNvPr id="7" name="6 Rectángulo"/>
          <p:cNvSpPr/>
          <p:nvPr/>
        </p:nvSpPr>
        <p:spPr>
          <a:xfrm rot="19582214">
            <a:off x="6132248" y="5080165"/>
            <a:ext cx="3041217" cy="923330"/>
          </a:xfrm>
          <a:prstGeom prst="rect">
            <a:avLst/>
          </a:prstGeom>
          <a:noFill/>
        </p:spPr>
        <p:txBody>
          <a:bodyPr wrap="none" lIns="91440" tIns="45720" rIns="91440" bIns="45720">
            <a:spAutoFit/>
          </a:bodyPr>
          <a:lstStyle/>
          <a:p>
            <a:pPr algn="ctr"/>
            <a:r>
              <a:rPr lang="es-ES" sz="5400" b="1" u="sng" dirty="0" smtClean="0">
                <a:ln w="10541" cmpd="sng">
                  <a:solidFill>
                    <a:srgbClr val="FFFF00"/>
                  </a:solidFill>
                  <a:prstDash val="solid"/>
                </a:ln>
                <a:solidFill>
                  <a:srgbClr val="FFFF00"/>
                </a:solidFill>
                <a:effectLst>
                  <a:glow rad="101600">
                    <a:schemeClr val="accent1">
                      <a:satMod val="175000"/>
                      <a:alpha val="40000"/>
                    </a:schemeClr>
                  </a:glow>
                </a:effectLst>
              </a:rPr>
              <a:t>Enriquece</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401553572"/>
      </p:ext>
    </p:extLst>
  </p:cSld>
  <p:clrMapOvr>
    <a:masterClrMapping/>
  </p:clrMapOvr>
  <mc:AlternateContent xmlns:mc="http://schemas.openxmlformats.org/markup-compatibility/2006" xmlns:p14="http://schemas.microsoft.com/office/powerpoint/2010/main">
    <mc:Choice Requires="p14">
      <p:transition spd="slow" p14:dur="2000" advTm="19699"/>
    </mc:Choice>
    <mc:Fallback xmlns="">
      <p:transition spd="slow" advTm="19699"/>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Users\Nahomi\Desktop\20150224_09095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0"/>
            <a:ext cx="456728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C:\Users\Nahomi\Desktop\20150224_09122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0585"/>
            <a:ext cx="4788024" cy="6847415"/>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993206" y="-1797"/>
            <a:ext cx="7157601" cy="923330"/>
          </a:xfrm>
          <a:prstGeom prst="rect">
            <a:avLst/>
          </a:prstGeom>
          <a:noFill/>
        </p:spPr>
        <p:txBody>
          <a:bodyPr wrap="none" lIns="91440" tIns="45720" rIns="91440" bIns="45720">
            <a:spAutoFit/>
          </a:bodyPr>
          <a:lstStyle/>
          <a:p>
            <a:pPr algn="ctr"/>
            <a:r>
              <a:rPr lang="es-ES" sz="5400" b="1" cap="none" spc="0" dirty="0" smtClean="0">
                <a:ln w="10541" cmpd="sng">
                  <a:solidFill>
                    <a:schemeClr val="accent6">
                      <a:lumMod val="75000"/>
                    </a:schemeClr>
                  </a:solidFill>
                  <a:prstDash val="solid"/>
                </a:ln>
                <a:solidFill>
                  <a:schemeClr val="accent6">
                    <a:lumMod val="75000"/>
                  </a:schemeClr>
                </a:solidFill>
                <a:effectLst>
                  <a:glow rad="228600">
                    <a:schemeClr val="accent1">
                      <a:satMod val="175000"/>
                      <a:alpha val="40000"/>
                    </a:schemeClr>
                  </a:glow>
                </a:effectLst>
              </a:rPr>
              <a:t>Favorecer el aprendizaje</a:t>
            </a:r>
            <a:endParaRPr lang="es-ES" sz="5400" b="1" cap="none" spc="0" dirty="0">
              <a:ln w="10541" cmpd="sng">
                <a:solidFill>
                  <a:schemeClr val="accent6">
                    <a:lumMod val="75000"/>
                  </a:schemeClr>
                </a:solidFill>
                <a:prstDash val="solid"/>
              </a:ln>
              <a:solidFill>
                <a:schemeClr val="accent6">
                  <a:lumMod val="75000"/>
                </a:schemeClr>
              </a:solidFill>
              <a:effectLst>
                <a:glow rad="228600">
                  <a:schemeClr val="accent1">
                    <a:satMod val="175000"/>
                    <a:alpha val="40000"/>
                  </a:schemeClr>
                </a:glow>
              </a:effectLst>
            </a:endParaRPr>
          </a:p>
        </p:txBody>
      </p:sp>
    </p:spTree>
    <p:extLst>
      <p:ext uri="{BB962C8B-B14F-4D97-AF65-F5344CB8AC3E}">
        <p14:creationId xmlns:p14="http://schemas.microsoft.com/office/powerpoint/2010/main" val="2165754583"/>
      </p:ext>
    </p:extLst>
  </p:cSld>
  <p:clrMapOvr>
    <a:masterClrMapping/>
  </p:clrMapOvr>
  <mc:AlternateContent xmlns:mc="http://schemas.openxmlformats.org/markup-compatibility/2006" xmlns:p14="http://schemas.microsoft.com/office/powerpoint/2010/main">
    <mc:Choice Requires="p14">
      <p:transition spd="slow" p14:dur="2000" advTm="21462"/>
    </mc:Choice>
    <mc:Fallback xmlns="">
      <p:transition spd="slow" advTm="21462"/>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Nahomi\Desktop\20150224_0913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5400000">
            <a:off x="-1505831" y="533213"/>
            <a:ext cx="6858002" cy="57915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Nahomi\Desktop\20150224_09145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07905" y="-1"/>
            <a:ext cx="5436095" cy="6957393"/>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a:off x="1816412" y="0"/>
            <a:ext cx="4072846" cy="923330"/>
          </a:xfrm>
          <a:prstGeom prst="rect">
            <a:avLst/>
          </a:prstGeom>
          <a:noFill/>
        </p:spPr>
        <p:txBody>
          <a:bodyPr wrap="none" lIns="91440" tIns="45720" rIns="91440" bIns="45720">
            <a:spAutoFit/>
          </a:bodyPr>
          <a:lstStyle/>
          <a:p>
            <a:pPr algn="ctr"/>
            <a:r>
              <a:rPr lang="es-ES" sz="5400" b="1" cap="none" spc="0" dirty="0" smtClean="0">
                <a:ln w="10541" cmpd="sng">
                  <a:solidFill>
                    <a:schemeClr val="accent6">
                      <a:lumMod val="75000"/>
                    </a:schemeClr>
                  </a:solidFill>
                  <a:prstDash val="solid"/>
                </a:ln>
                <a:solidFill>
                  <a:schemeClr val="accent6">
                    <a:lumMod val="50000"/>
                  </a:schemeClr>
                </a:solidFill>
                <a:effectLst>
                  <a:glow rad="228600">
                    <a:schemeClr val="accent3">
                      <a:satMod val="175000"/>
                      <a:alpha val="40000"/>
                    </a:schemeClr>
                  </a:glow>
                </a:effectLst>
              </a:rPr>
              <a:t>Participación</a:t>
            </a: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9" name="8 Rectángulo"/>
          <p:cNvSpPr/>
          <p:nvPr/>
        </p:nvSpPr>
        <p:spPr>
          <a:xfrm>
            <a:off x="539552" y="5805264"/>
            <a:ext cx="1782540" cy="923330"/>
          </a:xfrm>
          <a:prstGeom prst="rect">
            <a:avLst/>
          </a:prstGeom>
          <a:noFill/>
        </p:spPr>
        <p:txBody>
          <a:bodyPr wrap="none" lIns="91440" tIns="45720" rIns="91440" bIns="45720">
            <a:spAutoFit/>
          </a:bodyPr>
          <a:lstStyle/>
          <a:p>
            <a:pPr algn="ctr"/>
            <a:r>
              <a:rPr lang="es-ES" sz="5400" b="1" dirty="0" smtClean="0">
                <a:ln w="10541" cmpd="sng">
                  <a:solidFill>
                    <a:schemeClr val="accent6">
                      <a:lumMod val="75000"/>
                    </a:schemeClr>
                  </a:solidFill>
                  <a:prstDash val="solid"/>
                </a:ln>
                <a:solidFill>
                  <a:schemeClr val="accent6">
                    <a:lumMod val="50000"/>
                  </a:schemeClr>
                </a:solidFill>
                <a:effectLst>
                  <a:glow rad="228600">
                    <a:schemeClr val="accent3">
                      <a:satMod val="175000"/>
                      <a:alpha val="40000"/>
                    </a:schemeClr>
                  </a:glow>
                </a:effectLst>
              </a:rPr>
              <a:t>Algo </a:t>
            </a: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0" name="9 Rectángulo"/>
          <p:cNvSpPr/>
          <p:nvPr/>
        </p:nvSpPr>
        <p:spPr>
          <a:xfrm>
            <a:off x="5086483" y="5805264"/>
            <a:ext cx="2678938" cy="923330"/>
          </a:xfrm>
          <a:prstGeom prst="rect">
            <a:avLst/>
          </a:prstGeom>
          <a:noFill/>
        </p:spPr>
        <p:txBody>
          <a:bodyPr wrap="none" lIns="91440" tIns="45720" rIns="91440" bIns="45720">
            <a:spAutoFit/>
          </a:bodyPr>
          <a:lstStyle/>
          <a:p>
            <a:pPr algn="ctr"/>
            <a:r>
              <a:rPr lang="es-ES" sz="5400" b="1" dirty="0" smtClean="0">
                <a:ln w="10541" cmpd="sng">
                  <a:solidFill>
                    <a:schemeClr val="accent6">
                      <a:lumMod val="75000"/>
                    </a:schemeClr>
                  </a:solidFill>
                  <a:prstDash val="solid"/>
                </a:ln>
                <a:solidFill>
                  <a:schemeClr val="accent6">
                    <a:lumMod val="50000"/>
                  </a:schemeClr>
                </a:solidFill>
                <a:effectLst>
                  <a:glow rad="228600">
                    <a:schemeClr val="accent3">
                      <a:satMod val="175000"/>
                      <a:alpha val="40000"/>
                    </a:schemeClr>
                  </a:glow>
                </a:effectLst>
              </a:rPr>
              <a:t>Alguien </a:t>
            </a:r>
            <a:r>
              <a:rPr lang="es-ES"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a:t>
            </a:r>
            <a:endParaRPr lang="es-ES"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2810100954"/>
      </p:ext>
    </p:extLst>
  </p:cSld>
  <p:clrMapOvr>
    <a:masterClrMapping/>
  </p:clrMapOvr>
  <mc:AlternateContent xmlns:mc="http://schemas.openxmlformats.org/markup-compatibility/2006" xmlns:p14="http://schemas.microsoft.com/office/powerpoint/2010/main">
    <mc:Choice Requires="p14">
      <p:transition spd="slow" p14:dur="2000" advTm="18835"/>
    </mc:Choice>
    <mc:Fallback xmlns="">
      <p:transition spd="slow" advTm="18835"/>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Ángulos">
  <a:themeElements>
    <a:clrScheme name="Ángulo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Ángulo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Ángulo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TotalTime>
  <Words>71</Words>
  <Application>Microsoft Office PowerPoint</Application>
  <PresentationFormat>Presentación en pantalla (4:3)</PresentationFormat>
  <Paragraphs>38</Paragraphs>
  <Slides>21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21</vt:i4>
      </vt:variant>
    </vt:vector>
  </HeadingPairs>
  <TitlesOfParts>
    <vt:vector size="28" baseType="lpstr">
      <vt:lpstr>Arial</vt:lpstr>
      <vt:lpstr>Franklin Gothic Book</vt:lpstr>
      <vt:lpstr>Franklin Gothic Medium</vt:lpstr>
      <vt:lpstr>Times New Roman</vt:lpstr>
      <vt:lpstr>Tunga</vt:lpstr>
      <vt:lpstr>Wingdings</vt:lpstr>
      <vt:lpstr>Ángulos</vt:lpstr>
      <vt:lpstr>UNIVERSIDAD AUTÓNOMA DE TLAXCALA FACULTAD DE CIENCIAS DE LA EDUCACIÓN LIC. EN CIENCIAS DE LA EDUCACIÓN  “PECHA KUCHA”  NOHEMÍ DANIELA ANGUIANO SÁNCHEZ MARIO FERNANDO BRIONES LIMA KENIA GARCÍA GALINDO YESICA MUÑOZ MENESES</vt:lpstr>
      <vt:lpstr>Un desafío hacia el futuro: educación a distancia, nuevas tecnologías y docencia universitaria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 desafío hacia el futuro: educación a distancia, nuevas tecnologías y docencia universitaria</dc:title>
  <dc:creator>Usuario</dc:creator>
  <cp:lastModifiedBy>compu05</cp:lastModifiedBy>
  <cp:revision>9</cp:revision>
  <dcterms:created xsi:type="dcterms:W3CDTF">2015-02-23T21:33:33Z</dcterms:created>
  <dcterms:modified xsi:type="dcterms:W3CDTF">2015-02-24T22:05:47Z</dcterms:modified>
</cp:coreProperties>
</file>